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31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5" r:id="rId3"/>
    <p:sldId id="266" r:id="rId4"/>
    <p:sldId id="257" r:id="rId5"/>
    <p:sldId id="258" r:id="rId6"/>
    <p:sldId id="259" r:id="rId7"/>
    <p:sldId id="260" r:id="rId8"/>
    <p:sldId id="264" r:id="rId9"/>
    <p:sldId id="263" r:id="rId10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52" autoAdjust="0"/>
    <p:restoredTop sz="94660"/>
  </p:normalViewPr>
  <p:slideViewPr>
    <p:cSldViewPr>
      <p:cViewPr varScale="1">
        <p:scale>
          <a:sx n="76" d="100"/>
          <a:sy n="76" d="100"/>
        </p:scale>
        <p:origin x="126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942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7100</c:v>
                </c:pt>
                <c:pt idx="1">
                  <c:v>8200</c:v>
                </c:pt>
                <c:pt idx="2">
                  <c:v>9000</c:v>
                </c:pt>
                <c:pt idx="3">
                  <c:v>11000</c:v>
                </c:pt>
                <c:pt idx="4">
                  <c:v>12300</c:v>
                </c:pt>
                <c:pt idx="5">
                  <c:v>13200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03D-4BE3-B048-E2F34E3D56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1713104"/>
        <c:axId val="213065200"/>
      </c:barChart>
      <c:catAx>
        <c:axId val="1717131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13065200"/>
        <c:crosses val="autoZero"/>
        <c:auto val="1"/>
        <c:lblAlgn val="ctr"/>
        <c:lblOffset val="100"/>
        <c:noMultiLvlLbl val="0"/>
      </c:catAx>
      <c:valAx>
        <c:axId val="213065200"/>
        <c:scaling>
          <c:orientation val="minMax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ja-JP" altLang="en-US" dirty="0"/>
                  <a:t>億円</a:t>
                </a:r>
              </a:p>
            </c:rich>
          </c:tx>
          <c:layout>
            <c:manualLayout>
              <c:xMode val="edge"/>
              <c:yMode val="edge"/>
              <c:x val="1.0802469135802469E-2"/>
              <c:y val="8.503383699778367E-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717131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invertIfNegative val="0"/>
          <c:cat>
            <c:strRef>
              <c:f>Sheet1!$A$2:$A$6</c:f>
              <c:strCache>
                <c:ptCount val="5"/>
                <c:pt idx="0">
                  <c:v>ビタミンＣ</c:v>
                </c:pt>
                <c:pt idx="1">
                  <c:v>ビタミンＢ群</c:v>
                </c:pt>
                <c:pt idx="2">
                  <c:v>カルシウム</c:v>
                </c:pt>
                <c:pt idx="3">
                  <c:v>鉄</c:v>
                </c:pt>
                <c:pt idx="4">
                  <c:v>ブルーベリーエキス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462</c:v>
                </c:pt>
                <c:pt idx="1">
                  <c:v>237</c:v>
                </c:pt>
                <c:pt idx="2">
                  <c:v>229</c:v>
                </c:pt>
                <c:pt idx="3">
                  <c:v>187</c:v>
                </c:pt>
                <c:pt idx="4">
                  <c:v>150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B45-4FCA-8963-BA64B8CCD1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3066376"/>
        <c:axId val="213065592"/>
      </c:barChart>
      <c:catAx>
        <c:axId val="213066376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crossAx val="213065592"/>
        <c:crosses val="autoZero"/>
        <c:auto val="1"/>
        <c:lblAlgn val="ctr"/>
        <c:lblOffset val="100"/>
        <c:noMultiLvlLbl val="0"/>
      </c:catAx>
      <c:valAx>
        <c:axId val="213065592"/>
        <c:scaling>
          <c:orientation val="minMax"/>
        </c:scaling>
        <c:delete val="0"/>
        <c:axPos val="t"/>
        <c:majorGridlines/>
        <c:numFmt formatCode="General" sourceLinked="1"/>
        <c:majorTickMark val="out"/>
        <c:minorTickMark val="none"/>
        <c:tickLblPos val="nextTo"/>
        <c:crossAx val="21306637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858B77-0001-4CE2-BFBD-B86E03E2FAE1}" type="datetimeFigureOut">
              <a:rPr kumimoji="1" lang="ja-JP" altLang="en-US" smtClean="0"/>
              <a:t>2016/4/10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0C9B08-03B1-4780-AADA-C094BB351C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09084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49E1FC-390C-4FBA-9EBF-9EB96CD911BC}" type="datetimeFigureOut">
              <a:rPr kumimoji="1" lang="ja-JP" altLang="en-US" smtClean="0"/>
              <a:t>2016/4/10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77F8CC-A956-48AD-9D4B-136D4E7676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3142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7F8CC-A956-48AD-9D4B-136D4E7676ED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82250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539B2-2588-4813-94BA-508399A88B30}" type="datetimeFigureOut">
              <a:rPr kumimoji="1" lang="ja-JP" altLang="en-US" smtClean="0"/>
              <a:t>2016/4/10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3BB6ED8B-9928-46C0-B76C-D1B20EAC38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9496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539B2-2588-4813-94BA-508399A88B30}" type="datetimeFigureOut">
              <a:rPr kumimoji="1" lang="ja-JP" altLang="en-US" smtClean="0"/>
              <a:t>2016/4/10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BB6ED8B-9928-46C0-B76C-D1B20EAC38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821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539B2-2588-4813-94BA-508399A88B30}" type="datetimeFigureOut">
              <a:rPr kumimoji="1" lang="ja-JP" altLang="en-US" smtClean="0"/>
              <a:t>2016/4/10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BB6ED8B-9928-46C0-B76C-D1B20EAC38E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356346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539B2-2588-4813-94BA-508399A88B30}" type="datetimeFigureOut">
              <a:rPr kumimoji="1" lang="ja-JP" altLang="en-US" smtClean="0"/>
              <a:t>2016/4/10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BB6ED8B-9928-46C0-B76C-D1B20EAC38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7524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539B2-2588-4813-94BA-508399A88B30}" type="datetimeFigureOut">
              <a:rPr kumimoji="1" lang="ja-JP" altLang="en-US" smtClean="0"/>
              <a:t>2016/4/10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BB6ED8B-9928-46C0-B76C-D1B20EAC38E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980788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539B2-2588-4813-94BA-508399A88B30}" type="datetimeFigureOut">
              <a:rPr kumimoji="1" lang="ja-JP" altLang="en-US" smtClean="0"/>
              <a:t>2016/4/10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BB6ED8B-9928-46C0-B76C-D1B20EAC38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7123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539B2-2588-4813-94BA-508399A88B30}" type="datetimeFigureOut">
              <a:rPr kumimoji="1" lang="ja-JP" altLang="en-US" smtClean="0"/>
              <a:t>2016/4/10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6ED8B-9928-46C0-B76C-D1B20EAC38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80368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539B2-2588-4813-94BA-508399A88B30}" type="datetimeFigureOut">
              <a:rPr kumimoji="1" lang="ja-JP" altLang="en-US" smtClean="0"/>
              <a:t>2016/4/10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6ED8B-9928-46C0-B76C-D1B20EAC38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35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539B2-2588-4813-94BA-508399A88B30}" type="datetimeFigureOut">
              <a:rPr kumimoji="1" lang="ja-JP" altLang="en-US" smtClean="0"/>
              <a:t>2016/4/10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6ED8B-9928-46C0-B76C-D1B20EAC38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8751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539B2-2588-4813-94BA-508399A88B30}" type="datetimeFigureOut">
              <a:rPr kumimoji="1" lang="ja-JP" altLang="en-US" smtClean="0"/>
              <a:t>2016/4/10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BB6ED8B-9928-46C0-B76C-D1B20EAC38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4373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539B2-2588-4813-94BA-508399A88B30}" type="datetimeFigureOut">
              <a:rPr kumimoji="1" lang="ja-JP" altLang="en-US" smtClean="0"/>
              <a:t>2016/4/10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BB6ED8B-9928-46C0-B76C-D1B20EAC38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4492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539B2-2588-4813-94BA-508399A88B30}" type="datetimeFigureOut">
              <a:rPr kumimoji="1" lang="ja-JP" altLang="en-US" smtClean="0"/>
              <a:t>2016/4/10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BB6ED8B-9928-46C0-B76C-D1B20EAC38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1766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539B2-2588-4813-94BA-508399A88B30}" type="datetimeFigureOut">
              <a:rPr kumimoji="1" lang="ja-JP" altLang="en-US" smtClean="0"/>
              <a:t>2016/4/10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6ED8B-9928-46C0-B76C-D1B20EAC38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150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539B2-2588-4813-94BA-508399A88B30}" type="datetimeFigureOut">
              <a:rPr kumimoji="1" lang="ja-JP" altLang="en-US" smtClean="0"/>
              <a:t>2016/4/10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6ED8B-9928-46C0-B76C-D1B20EAC38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5934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539B2-2588-4813-94BA-508399A88B30}" type="datetimeFigureOut">
              <a:rPr kumimoji="1" lang="ja-JP" altLang="en-US" smtClean="0"/>
              <a:t>2016/4/10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6ED8B-9928-46C0-B76C-D1B20EAC38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4804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539B2-2588-4813-94BA-508399A88B30}" type="datetimeFigureOut">
              <a:rPr kumimoji="1" lang="ja-JP" altLang="en-US" smtClean="0"/>
              <a:t>2016/4/10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BB6ED8B-9928-46C0-B76C-D1B20EAC38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0871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539B2-2588-4813-94BA-508399A88B30}" type="datetimeFigureOut">
              <a:rPr kumimoji="1" lang="ja-JP" altLang="en-US" smtClean="0"/>
              <a:t>2016/4/10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BB6ED8B-9928-46C0-B76C-D1B20EAC38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8204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32" r:id="rId1"/>
    <p:sldLayoutId id="2147484233" r:id="rId2"/>
    <p:sldLayoutId id="2147484234" r:id="rId3"/>
    <p:sldLayoutId id="2147484235" r:id="rId4"/>
    <p:sldLayoutId id="2147484236" r:id="rId5"/>
    <p:sldLayoutId id="2147484237" r:id="rId6"/>
    <p:sldLayoutId id="2147484238" r:id="rId7"/>
    <p:sldLayoutId id="2147484239" r:id="rId8"/>
    <p:sldLayoutId id="2147484240" r:id="rId9"/>
    <p:sldLayoutId id="2147484241" r:id="rId10"/>
    <p:sldLayoutId id="2147484242" r:id="rId11"/>
    <p:sldLayoutId id="2147484243" r:id="rId12"/>
    <p:sldLayoutId id="2147484244" r:id="rId13"/>
    <p:sldLayoutId id="2147484245" r:id="rId14"/>
    <p:sldLayoutId id="2147484246" r:id="rId15"/>
    <p:sldLayoutId id="2147484247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ワンデーサプリのご提案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アップルミント製薬</a:t>
            </a:r>
            <a:endParaRPr kumimoji="1" lang="en-US" altLang="ja-JP" dirty="0"/>
          </a:p>
          <a:p>
            <a:r>
              <a:rPr lang="ja-JP" altLang="en-US" dirty="0"/>
              <a:t>商品企画室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32441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サプリメントを飲んでいる人の問題点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継続して飲めない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いくつもの種類を常時揃えておけない場合がある</a:t>
            </a:r>
            <a:endParaRPr kumimoji="1" lang="en-US" altLang="ja-JP" dirty="0"/>
          </a:p>
          <a:p>
            <a:pPr lvl="2"/>
            <a:r>
              <a:rPr kumimoji="1" lang="en-US" altLang="ja-JP" dirty="0"/>
              <a:t>1</a:t>
            </a:r>
            <a:r>
              <a:rPr kumimoji="1" lang="ja-JP" altLang="en-US" dirty="0"/>
              <a:t>種類を切らしてしまうと効果が期待できない気がする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旅行などの外出時には飲まない</a:t>
            </a:r>
            <a:endParaRPr kumimoji="1" lang="en-US" altLang="ja-JP" dirty="0"/>
          </a:p>
          <a:p>
            <a:pPr lvl="2"/>
            <a:r>
              <a:rPr lang="ja-JP" altLang="en-US" dirty="0"/>
              <a:t>日数分だけ取り分けるのが面倒</a:t>
            </a:r>
            <a:endParaRPr lang="en-US" altLang="ja-JP" dirty="0"/>
          </a:p>
          <a:p>
            <a:pPr marL="630936" lvl="2" indent="0">
              <a:buNone/>
            </a:pPr>
            <a:endParaRPr lang="en-US" altLang="ja-JP" dirty="0"/>
          </a:p>
          <a:p>
            <a:r>
              <a:rPr kumimoji="1" lang="ja-JP" altLang="en-US" dirty="0"/>
              <a:t>ほかの種類は飲んだことがない</a:t>
            </a:r>
            <a:endParaRPr kumimoji="1" lang="en-US" altLang="ja-JP" dirty="0"/>
          </a:p>
          <a:p>
            <a:pPr lvl="1"/>
            <a:r>
              <a:rPr lang="ja-JP" altLang="en-US" dirty="0"/>
              <a:t>効果がよくわからない</a:t>
            </a:r>
            <a:endParaRPr lang="en-US" altLang="ja-JP" dirty="0"/>
          </a:p>
          <a:p>
            <a:pPr lvl="1"/>
            <a:r>
              <a:rPr lang="ja-JP" altLang="en-US" dirty="0"/>
              <a:t>自分に合っているものがわからない</a:t>
            </a:r>
            <a:endParaRPr lang="en-US" altLang="ja-JP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2260" y="3717032"/>
            <a:ext cx="2232718" cy="18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639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1</a:t>
            </a:r>
            <a:r>
              <a:rPr lang="ja-JP" altLang="en-US" dirty="0"/>
              <a:t>日分の分包サプリメントの販売</a:t>
            </a:r>
            <a:endParaRPr kumimoji="1" lang="ja-JP" altLang="en-US" dirty="0"/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サプリメント</a:t>
            </a:r>
            <a:r>
              <a:rPr lang="en-US" altLang="ja-JP" dirty="0"/>
              <a:t>1</a:t>
            </a:r>
            <a:r>
              <a:rPr lang="ja-JP" altLang="en-US" dirty="0"/>
              <a:t>日分を分包にする</a:t>
            </a:r>
            <a:endParaRPr lang="en-US" altLang="ja-JP" dirty="0"/>
          </a:p>
          <a:p>
            <a:pPr lvl="1"/>
            <a:r>
              <a:rPr lang="ja-JP" altLang="en-US" dirty="0"/>
              <a:t>売れ筋商品の組み合わせ</a:t>
            </a:r>
            <a:endParaRPr lang="en-US" altLang="ja-JP" dirty="0"/>
          </a:p>
          <a:p>
            <a:pPr lvl="2"/>
            <a:r>
              <a:rPr lang="ja-JP" altLang="en-US" dirty="0"/>
              <a:t>人気の高いサプリメント</a:t>
            </a:r>
            <a:endParaRPr lang="en-US" altLang="ja-JP" dirty="0"/>
          </a:p>
          <a:p>
            <a:pPr lvl="2"/>
            <a:r>
              <a:rPr lang="en-US" altLang="ja-JP" dirty="0"/>
              <a:t>30</a:t>
            </a:r>
            <a:r>
              <a:rPr lang="ja-JP" altLang="en-US" dirty="0"/>
              <a:t>日分～</a:t>
            </a:r>
            <a:r>
              <a:rPr lang="en-US" altLang="ja-JP" dirty="0"/>
              <a:t>90</a:t>
            </a:r>
            <a:r>
              <a:rPr lang="ja-JP" altLang="en-US" dirty="0"/>
              <a:t>日分のセット商品</a:t>
            </a:r>
            <a:endParaRPr lang="en-US" altLang="ja-JP" dirty="0"/>
          </a:p>
          <a:p>
            <a:pPr lvl="1"/>
            <a:r>
              <a:rPr lang="ja-JP" altLang="en-US" dirty="0"/>
              <a:t>飲む人に合ったサプリメント</a:t>
            </a:r>
            <a:endParaRPr lang="en-US" altLang="ja-JP" dirty="0"/>
          </a:p>
          <a:p>
            <a:pPr lvl="2"/>
            <a:r>
              <a:rPr lang="ja-JP" altLang="en-US" dirty="0"/>
              <a:t>体の気になる部分（アンケート調査から分析）</a:t>
            </a:r>
            <a:endParaRPr lang="en-US" altLang="ja-JP" dirty="0"/>
          </a:p>
          <a:p>
            <a:pPr lvl="2"/>
            <a:r>
              <a:rPr lang="ja-JP" altLang="en-US" dirty="0"/>
              <a:t>効果をわかりやすく解説</a:t>
            </a:r>
            <a:endParaRPr lang="en-US" altLang="ja-JP" dirty="0"/>
          </a:p>
          <a:p>
            <a:pPr lvl="3"/>
            <a:r>
              <a:rPr lang="ja-JP" altLang="en-US" dirty="0"/>
              <a:t>コンビニエンスストアやドラッグストアに掲示</a:t>
            </a:r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4" name="角丸四角形 3"/>
          <p:cNvSpPr/>
          <p:nvPr/>
        </p:nvSpPr>
        <p:spPr>
          <a:xfrm>
            <a:off x="3609812" y="5199907"/>
            <a:ext cx="4824536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000" dirty="0"/>
              <a:t>ワンデーサプリ</a:t>
            </a:r>
          </a:p>
        </p:txBody>
      </p:sp>
      <p:grpSp>
        <p:nvGrpSpPr>
          <p:cNvPr id="6" name="グループ化 5"/>
          <p:cNvGrpSpPr/>
          <p:nvPr/>
        </p:nvGrpSpPr>
        <p:grpSpPr>
          <a:xfrm>
            <a:off x="8616281" y="2255433"/>
            <a:ext cx="1627195" cy="1768296"/>
            <a:chOff x="0" y="0"/>
            <a:chExt cx="1727827" cy="1688466"/>
          </a:xfrm>
        </p:grpSpPr>
        <p:sp>
          <p:nvSpPr>
            <p:cNvPr id="7" name="円/楕円 174"/>
            <p:cNvSpPr/>
            <p:nvPr/>
          </p:nvSpPr>
          <p:spPr>
            <a:xfrm>
              <a:off x="571500" y="552450"/>
              <a:ext cx="285750" cy="2857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2225">
              <a:solidFill>
                <a:srgbClr val="FFC000">
                  <a:alpha val="53000"/>
                </a:srgbClr>
              </a:solidFill>
            </a:ln>
            <a:scene3d>
              <a:camera prst="orthographicFront"/>
              <a:lightRig rig="threePt" dir="t"/>
            </a:scene3d>
            <a:sp3d extrusionH="76200" prstMaterial="plastic">
              <a:bevelT w="114300" prst="hardEdge"/>
              <a:bevelB prst="relaxedInset"/>
              <a:extrusionClr>
                <a:schemeClr val="accent2">
                  <a:lumMod val="20000"/>
                  <a:lumOff val="80000"/>
                </a:schemeClr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" name="円/楕円 173"/>
            <p:cNvSpPr/>
            <p:nvPr/>
          </p:nvSpPr>
          <p:spPr>
            <a:xfrm>
              <a:off x="1019175" y="685800"/>
              <a:ext cx="283845" cy="26670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22225">
              <a:solidFill>
                <a:schemeClr val="accent6">
                  <a:alpha val="53000"/>
                </a:schemeClr>
              </a:solidFill>
            </a:ln>
            <a:scene3d>
              <a:camera prst="orthographicFront"/>
              <a:lightRig rig="threePt" dir="t"/>
            </a:scene3d>
            <a:sp3d extrusionH="76200" prstMaterial="plastic">
              <a:bevelT w="114300" prst="hardEdge"/>
              <a:bevelB prst="relaxedInset"/>
              <a:extrusionClr>
                <a:schemeClr val="accent2">
                  <a:lumMod val="20000"/>
                  <a:lumOff val="80000"/>
                </a:schemeClr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" name="円/楕円 172"/>
            <p:cNvSpPr/>
            <p:nvPr/>
          </p:nvSpPr>
          <p:spPr>
            <a:xfrm>
              <a:off x="981075" y="1114425"/>
              <a:ext cx="257175" cy="228600"/>
            </a:xfrm>
            <a:prstGeom prst="ellipse">
              <a:avLst/>
            </a:prstGeom>
            <a:solidFill>
              <a:srgbClr val="FFFF00">
                <a:alpha val="42000"/>
              </a:srgbClr>
            </a:solidFill>
            <a:ln w="22225">
              <a:solidFill>
                <a:schemeClr val="accent2">
                  <a:lumMod val="60000"/>
                  <a:lumOff val="40000"/>
                  <a:alpha val="53000"/>
                </a:schemeClr>
              </a:solidFill>
            </a:ln>
            <a:scene3d>
              <a:camera prst="orthographicFront"/>
              <a:lightRig rig="threePt" dir="t"/>
            </a:scene3d>
            <a:sp3d extrusionH="76200" prstMaterial="plastic">
              <a:bevelT w="114300" prst="hardEdge"/>
              <a:bevelB prst="relaxedInset"/>
              <a:extrusionClr>
                <a:schemeClr val="accent2">
                  <a:lumMod val="20000"/>
                  <a:lumOff val="80000"/>
                </a:schemeClr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" name="円/楕円 169"/>
            <p:cNvSpPr/>
            <p:nvPr/>
          </p:nvSpPr>
          <p:spPr>
            <a:xfrm>
              <a:off x="133350" y="1066800"/>
              <a:ext cx="285750" cy="2857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2225">
              <a:solidFill>
                <a:srgbClr val="FFC000">
                  <a:alpha val="53000"/>
                </a:srgbClr>
              </a:solidFill>
            </a:ln>
            <a:scene3d>
              <a:camera prst="orthographicFront"/>
              <a:lightRig rig="threePt" dir="t"/>
            </a:scene3d>
            <a:sp3d extrusionH="76200" prstMaterial="plastic">
              <a:bevelT w="114300" prst="hardEdge"/>
              <a:bevelB prst="relaxedInset"/>
              <a:extrusionClr>
                <a:schemeClr val="accent2">
                  <a:lumMod val="20000"/>
                  <a:lumOff val="80000"/>
                </a:schemeClr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" name="円/楕円 170"/>
            <p:cNvSpPr/>
            <p:nvPr/>
          </p:nvSpPr>
          <p:spPr>
            <a:xfrm>
              <a:off x="133350" y="742950"/>
              <a:ext cx="283845" cy="26670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22225">
              <a:solidFill>
                <a:schemeClr val="accent6">
                  <a:alpha val="53000"/>
                </a:schemeClr>
              </a:solidFill>
            </a:ln>
            <a:scene3d>
              <a:camera prst="orthographicFront"/>
              <a:lightRig rig="threePt" dir="t"/>
            </a:scene3d>
            <a:sp3d extrusionH="76200" prstMaterial="plastic">
              <a:bevelT w="114300" prst="hardEdge"/>
              <a:bevelB prst="relaxedInset"/>
              <a:extrusionClr>
                <a:schemeClr val="accent2">
                  <a:lumMod val="20000"/>
                  <a:lumOff val="80000"/>
                </a:schemeClr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" name="角丸四角形 11"/>
            <p:cNvSpPr/>
            <p:nvPr/>
          </p:nvSpPr>
          <p:spPr>
            <a:xfrm rot="14672410">
              <a:off x="142875" y="781050"/>
              <a:ext cx="646430" cy="268605"/>
            </a:xfrm>
            <a:prstGeom prst="roundRect">
              <a:avLst>
                <a:gd name="adj" fmla="val 50000"/>
              </a:avLst>
            </a:prstGeom>
            <a:gradFill>
              <a:gsLst>
                <a:gs pos="35980">
                  <a:schemeClr val="bg1"/>
                </a:gs>
                <a:gs pos="0">
                  <a:schemeClr val="accent1">
                    <a:lumMod val="20000"/>
                    <a:lumOff val="80000"/>
                  </a:schemeClr>
                </a:gs>
                <a:gs pos="7000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ln cap="rnd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" name="角丸四角形 12"/>
            <p:cNvSpPr/>
            <p:nvPr/>
          </p:nvSpPr>
          <p:spPr>
            <a:xfrm rot="17965018">
              <a:off x="495300" y="1057275"/>
              <a:ext cx="647700" cy="251460"/>
            </a:xfrm>
            <a:prstGeom prst="roundRect">
              <a:avLst>
                <a:gd name="adj" fmla="val 50000"/>
              </a:avLst>
            </a:prstGeom>
            <a:gradFill>
              <a:gsLst>
                <a:gs pos="35980">
                  <a:schemeClr val="bg1"/>
                </a:gs>
                <a:gs pos="0">
                  <a:schemeClr val="accent4">
                    <a:lumMod val="20000"/>
                    <a:lumOff val="80000"/>
                  </a:schemeClr>
                </a:gs>
                <a:gs pos="70000">
                  <a:schemeClr val="accent4">
                    <a:lumMod val="40000"/>
                    <a:lumOff val="60000"/>
                  </a:schemeClr>
                </a:gs>
                <a:gs pos="100000">
                  <a:srgbClr val="FFC000"/>
                </a:gs>
              </a:gsLst>
              <a:lin ang="5400000" scaled="1"/>
            </a:gradFill>
            <a:ln cap="rnd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4" name="正方形/長方形 13"/>
            <p:cNvSpPr/>
            <p:nvPr/>
          </p:nvSpPr>
          <p:spPr>
            <a:xfrm rot="1494656">
              <a:off x="0" y="0"/>
              <a:ext cx="1442077" cy="1688466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31000"/>
              </a:schemeClr>
            </a:solidFill>
            <a:ln>
              <a:solidFill>
                <a:schemeClr val="accent1">
                  <a:shade val="50000"/>
                  <a:alpha val="4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5" name="正方形/長方形 14"/>
            <p:cNvSpPr/>
            <p:nvPr/>
          </p:nvSpPr>
          <p:spPr>
            <a:xfrm rot="1494656">
              <a:off x="285750" y="66675"/>
              <a:ext cx="1442077" cy="286675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31000"/>
              </a:schemeClr>
            </a:solidFill>
            <a:ln>
              <a:solidFill>
                <a:schemeClr val="accent1">
                  <a:shade val="50000"/>
                  <a:alpha val="4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93801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サプリメント市場動向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4633373"/>
              </p:ext>
            </p:extLst>
          </p:nvPr>
        </p:nvGraphicFramePr>
        <p:xfrm>
          <a:off x="1981200" y="2204865"/>
          <a:ext cx="8229600" cy="39212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582538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よく飲むサプリメント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4617896"/>
              </p:ext>
            </p:extLst>
          </p:nvPr>
        </p:nvGraphicFramePr>
        <p:xfrm>
          <a:off x="3467100" y="2133600"/>
          <a:ext cx="6591300" cy="377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410900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気になる体の悩み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6532338"/>
              </p:ext>
            </p:extLst>
          </p:nvPr>
        </p:nvGraphicFramePr>
        <p:xfrm>
          <a:off x="1991544" y="2060847"/>
          <a:ext cx="8291264" cy="40657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8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744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279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8082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順位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男性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女性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082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目の疲れ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体型（ぜい肉）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082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肩こり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肩こり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082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腰痛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目の疲れ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082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4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ストレス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肌荒れ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8082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5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体型（ぜい肉）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ストレス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8082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高血圧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冷え性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94188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タイプ別分包サプリメント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スタンダード</a:t>
            </a:r>
            <a:endParaRPr kumimoji="1" lang="en-US" altLang="ja-JP" dirty="0"/>
          </a:p>
          <a:p>
            <a:pPr lvl="1"/>
            <a:r>
              <a:rPr lang="ja-JP" altLang="en-US" dirty="0"/>
              <a:t>人気の高いサプリメントの組み合わせ</a:t>
            </a:r>
            <a:endParaRPr lang="en-US" altLang="ja-JP" dirty="0"/>
          </a:p>
          <a:p>
            <a:r>
              <a:rPr kumimoji="1" lang="ja-JP" altLang="en-US" dirty="0"/>
              <a:t>疲労回復</a:t>
            </a:r>
            <a:endParaRPr kumimoji="1" lang="en-US" altLang="ja-JP" dirty="0"/>
          </a:p>
          <a:p>
            <a:pPr lvl="1"/>
            <a:r>
              <a:rPr lang="ja-JP" altLang="en-US" dirty="0"/>
              <a:t>肩こり、眼精疲労に効くサプリメント</a:t>
            </a:r>
            <a:endParaRPr lang="en-US" altLang="ja-JP" dirty="0"/>
          </a:p>
          <a:p>
            <a:r>
              <a:rPr kumimoji="1" lang="ja-JP" altLang="en-US" dirty="0"/>
              <a:t>ダイエット</a:t>
            </a:r>
            <a:endParaRPr kumimoji="1" lang="en-US" altLang="ja-JP" dirty="0"/>
          </a:p>
          <a:p>
            <a:pPr lvl="1"/>
            <a:r>
              <a:rPr lang="ja-JP" altLang="en-US" dirty="0"/>
              <a:t>脂肪燃焼効率を促すサプリメント</a:t>
            </a:r>
            <a:endParaRPr kumimoji="1" lang="ja-JP" altLang="en-US" dirty="0"/>
          </a:p>
        </p:txBody>
      </p:sp>
      <p:sp>
        <p:nvSpPr>
          <p:cNvPr id="6" name="右矢印​​ 5"/>
          <p:cNvSpPr/>
          <p:nvPr/>
        </p:nvSpPr>
        <p:spPr>
          <a:xfrm>
            <a:off x="2783632" y="5157192"/>
            <a:ext cx="1008112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007768" y="5085184"/>
            <a:ext cx="36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3</a:t>
            </a:r>
            <a:r>
              <a:rPr lang="ja-JP" altLang="en-US" dirty="0" err="1"/>
              <a:t>つの</a:t>
            </a:r>
            <a:r>
              <a:rPr lang="ja-JP" altLang="en-US" dirty="0"/>
              <a:t>タイプ別サプリメントを</a:t>
            </a:r>
            <a:endParaRPr lang="en-US" altLang="ja-JP" dirty="0"/>
          </a:p>
          <a:p>
            <a:r>
              <a:rPr lang="en-US" altLang="ja-JP" dirty="0"/>
              <a:t>1</a:t>
            </a:r>
            <a:r>
              <a:rPr lang="ja-JP" altLang="en-US" dirty="0"/>
              <a:t>日分の分包にして</a:t>
            </a:r>
            <a:endParaRPr lang="en-US" altLang="ja-JP" dirty="0"/>
          </a:p>
          <a:p>
            <a:r>
              <a:rPr lang="ja-JP" altLang="en-US" dirty="0"/>
              <a:t>商品化する</a:t>
            </a:r>
          </a:p>
        </p:txBody>
      </p:sp>
      <p:grpSp>
        <p:nvGrpSpPr>
          <p:cNvPr id="66" name="グループ化 65"/>
          <p:cNvGrpSpPr/>
          <p:nvPr/>
        </p:nvGrpSpPr>
        <p:grpSpPr>
          <a:xfrm>
            <a:off x="7608168" y="4659249"/>
            <a:ext cx="2450232" cy="1643959"/>
            <a:chOff x="0" y="0"/>
            <a:chExt cx="2676525" cy="1962150"/>
          </a:xfrm>
        </p:grpSpPr>
        <p:grpSp>
          <p:nvGrpSpPr>
            <p:cNvPr id="67" name="グループ化 66"/>
            <p:cNvGrpSpPr/>
            <p:nvPr/>
          </p:nvGrpSpPr>
          <p:grpSpPr>
            <a:xfrm rot="19194974">
              <a:off x="0" y="0"/>
              <a:ext cx="1533525" cy="1152525"/>
              <a:chOff x="0" y="0"/>
              <a:chExt cx="1533525" cy="1152525"/>
            </a:xfrm>
          </p:grpSpPr>
          <p:sp>
            <p:nvSpPr>
              <p:cNvPr id="106" name="角丸四角形 105"/>
              <p:cNvSpPr/>
              <p:nvPr/>
            </p:nvSpPr>
            <p:spPr>
              <a:xfrm rot="1075258">
                <a:off x="0" y="0"/>
                <a:ext cx="1533525" cy="1152525"/>
              </a:xfrm>
              <a:prstGeom prst="roundRect">
                <a:avLst/>
              </a:prstGeom>
              <a:gradFill>
                <a:gsLst>
                  <a:gs pos="0">
                    <a:srgbClr val="FCE8F8">
                      <a:lumMod val="14000"/>
                      <a:lumOff val="86000"/>
                    </a:srgbClr>
                  </a:gs>
                  <a:gs pos="88983">
                    <a:srgbClr val="FDE0F5"/>
                  </a:gs>
                  <a:gs pos="77000">
                    <a:srgbClr val="FCE8F8"/>
                  </a:gs>
                  <a:gs pos="100000">
                    <a:srgbClr val="FDD9F3"/>
                  </a:gs>
                </a:gsLst>
                <a:lin ang="5400000" scaled="1"/>
              </a:gradFill>
              <a:ln>
                <a:solidFill>
                  <a:srgbClr val="FA98DE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107" name="グループ化 106"/>
              <p:cNvGrpSpPr/>
              <p:nvPr/>
            </p:nvGrpSpPr>
            <p:grpSpPr>
              <a:xfrm rot="1075258">
                <a:off x="304800" y="190500"/>
                <a:ext cx="933450" cy="742950"/>
                <a:chOff x="0" y="0"/>
                <a:chExt cx="933450" cy="742950"/>
              </a:xfrm>
            </p:grpSpPr>
            <p:sp>
              <p:nvSpPr>
                <p:cNvPr id="108" name="ブローチ 107"/>
                <p:cNvSpPr/>
                <p:nvPr/>
              </p:nvSpPr>
              <p:spPr>
                <a:xfrm>
                  <a:off x="0" y="0"/>
                  <a:ext cx="933450" cy="742950"/>
                </a:xfrm>
                <a:prstGeom prst="plaqu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38100" cmpd="dbl"/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ts val="1200"/>
                    </a:lnSpc>
                  </a:pPr>
                  <a:r>
                    <a:rPr lang="en-US" sz="1100" kern="100">
                      <a:solidFill>
                        <a:srgbClr val="808080"/>
                      </a:solidFill>
                      <a:latin typeface="Brush Script Std"/>
                      <a:ea typeface="ＭＳ 明朝" panose="02020609040205080304" pitchFamily="17" charset="-128"/>
                      <a:cs typeface="Arial" panose="020B0604020202020204" pitchFamily="34" charset="0"/>
                    </a:rPr>
                    <a:t>1day</a:t>
                  </a:r>
                  <a:endParaRPr lang="ja-JP" altLang="en-US" sz="1050" kern="100">
                    <a:ea typeface="ＭＳ 明朝" panose="02020609040205080304" pitchFamily="17" charset="-128"/>
                    <a:cs typeface="Times New Roman" panose="02020603050405020304" pitchFamily="18" charset="0"/>
                  </a:endParaRPr>
                </a:p>
                <a:p>
                  <a:pPr algn="ctr">
                    <a:lnSpc>
                      <a:spcPts val="1200"/>
                    </a:lnSpc>
                  </a:pPr>
                  <a:r>
                    <a:rPr lang="en-US" sz="900" kern="100">
                      <a:solidFill>
                        <a:srgbClr val="808080"/>
                      </a:solidFill>
                      <a:latin typeface="Brush Script Std"/>
                      <a:ea typeface="ＭＳ 明朝" panose="02020609040205080304" pitchFamily="17" charset="-128"/>
                      <a:cs typeface="Times New Roman" panose="02020603050405020304" pitchFamily="18" charset="0"/>
                    </a:rPr>
                    <a:t>supplement</a:t>
                  </a:r>
                  <a:endParaRPr lang="ja-JP" altLang="en-US" sz="1050" kern="100">
                    <a:ea typeface="ＭＳ 明朝" panose="02020609040205080304" pitchFamily="17" charset="-128"/>
                    <a:cs typeface="Times New Roman" panose="02020603050405020304" pitchFamily="18" charset="0"/>
                  </a:endParaRPr>
                </a:p>
                <a:p>
                  <a:pPr algn="ctr"/>
                  <a:r>
                    <a:rPr lang="en-US" sz="1050" kern="100">
                      <a:ea typeface="ＭＳ 明朝" panose="02020609040205080304" pitchFamily="17" charset="-128"/>
                      <a:cs typeface="Times New Roman" panose="02020603050405020304" pitchFamily="18" charset="0"/>
                    </a:rPr>
                    <a:t> </a:t>
                  </a:r>
                  <a:endParaRPr lang="ja-JP" altLang="en-US" sz="1050" kern="100">
                    <a:ea typeface="ＭＳ 明朝" panose="02020609040205080304" pitchFamily="17" charset="-128"/>
                    <a:cs typeface="Times New Roman" panose="02020603050405020304" pitchFamily="18" charset="0"/>
                  </a:endParaRPr>
                </a:p>
                <a:p>
                  <a:pPr algn="ctr"/>
                  <a:r>
                    <a:rPr lang="en-US" sz="1050" kern="100">
                      <a:ea typeface="ＭＳ 明朝" panose="02020609040205080304" pitchFamily="17" charset="-128"/>
                      <a:cs typeface="Times New Roman" panose="02020603050405020304" pitchFamily="18" charset="0"/>
                    </a:rPr>
                    <a:t> </a:t>
                  </a:r>
                  <a:endParaRPr lang="ja-JP" altLang="en-US" sz="1050" kern="100">
                    <a:ea typeface="ＭＳ 明朝" panose="02020609040205080304" pitchFamily="17" charset="-128"/>
                    <a:cs typeface="Times New Roman" panose="02020603050405020304" pitchFamily="18" charset="0"/>
                  </a:endParaRPr>
                </a:p>
              </p:txBody>
            </p:sp>
            <p:grpSp>
              <p:nvGrpSpPr>
                <p:cNvPr id="109" name="グループ化 108"/>
                <p:cNvGrpSpPr/>
                <p:nvPr/>
              </p:nvGrpSpPr>
              <p:grpSpPr>
                <a:xfrm>
                  <a:off x="371475" y="523875"/>
                  <a:ext cx="152400" cy="152400"/>
                  <a:chOff x="0" y="0"/>
                  <a:chExt cx="361950" cy="371475"/>
                </a:xfrm>
              </p:grpSpPr>
              <p:sp>
                <p:nvSpPr>
                  <p:cNvPr id="120" name="ハート 119"/>
                  <p:cNvSpPr/>
                  <p:nvPr/>
                </p:nvSpPr>
                <p:spPr>
                  <a:xfrm>
                    <a:off x="85726" y="0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21" name="ハート 120"/>
                  <p:cNvSpPr/>
                  <p:nvPr/>
                </p:nvSpPr>
                <p:spPr>
                  <a:xfrm rot="16200000">
                    <a:off x="-4762" y="100013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22" name="ハート 121"/>
                  <p:cNvSpPr/>
                  <p:nvPr/>
                </p:nvSpPr>
                <p:spPr>
                  <a:xfrm rot="5400000" flipH="1">
                    <a:off x="176213" y="90488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23" name="ハート 122"/>
                  <p:cNvSpPr/>
                  <p:nvPr/>
                </p:nvSpPr>
                <p:spPr>
                  <a:xfrm flipV="1">
                    <a:off x="85726" y="190500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0" name="グループ化 109"/>
                <p:cNvGrpSpPr/>
                <p:nvPr/>
              </p:nvGrpSpPr>
              <p:grpSpPr>
                <a:xfrm>
                  <a:off x="666750" y="142875"/>
                  <a:ext cx="108000" cy="108000"/>
                  <a:chOff x="0" y="0"/>
                  <a:chExt cx="361950" cy="371475"/>
                </a:xfrm>
              </p:grpSpPr>
              <p:sp>
                <p:nvSpPr>
                  <p:cNvPr id="116" name="ハート 115"/>
                  <p:cNvSpPr/>
                  <p:nvPr/>
                </p:nvSpPr>
                <p:spPr>
                  <a:xfrm>
                    <a:off x="85726" y="0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7" name="ハート 116"/>
                  <p:cNvSpPr/>
                  <p:nvPr/>
                </p:nvSpPr>
                <p:spPr>
                  <a:xfrm rot="16200000">
                    <a:off x="-4762" y="100013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8" name="ハート 117"/>
                  <p:cNvSpPr/>
                  <p:nvPr/>
                </p:nvSpPr>
                <p:spPr>
                  <a:xfrm rot="5400000" flipH="1">
                    <a:off x="176213" y="90488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9" name="ハート 118"/>
                  <p:cNvSpPr/>
                  <p:nvPr/>
                </p:nvSpPr>
                <p:spPr>
                  <a:xfrm flipV="1">
                    <a:off x="85726" y="190500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1" name="グループ化 110"/>
                <p:cNvGrpSpPr/>
                <p:nvPr/>
              </p:nvGrpSpPr>
              <p:grpSpPr>
                <a:xfrm>
                  <a:off x="161925" y="142875"/>
                  <a:ext cx="108000" cy="108000"/>
                  <a:chOff x="0" y="0"/>
                  <a:chExt cx="361950" cy="371475"/>
                </a:xfrm>
              </p:grpSpPr>
              <p:sp>
                <p:nvSpPr>
                  <p:cNvPr id="112" name="ハート 111"/>
                  <p:cNvSpPr/>
                  <p:nvPr/>
                </p:nvSpPr>
                <p:spPr>
                  <a:xfrm>
                    <a:off x="85726" y="0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3" name="ハート 112"/>
                  <p:cNvSpPr/>
                  <p:nvPr/>
                </p:nvSpPr>
                <p:spPr>
                  <a:xfrm rot="16200000">
                    <a:off x="-4762" y="100013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4" name="ハート 113"/>
                  <p:cNvSpPr/>
                  <p:nvPr/>
                </p:nvSpPr>
                <p:spPr>
                  <a:xfrm rot="5400000" flipH="1">
                    <a:off x="176213" y="90488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5" name="ハート 114"/>
                  <p:cNvSpPr/>
                  <p:nvPr/>
                </p:nvSpPr>
                <p:spPr>
                  <a:xfrm flipV="1">
                    <a:off x="85726" y="190500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68" name="グループ化 67"/>
            <p:cNvGrpSpPr/>
            <p:nvPr/>
          </p:nvGrpSpPr>
          <p:grpSpPr>
            <a:xfrm rot="1075258">
              <a:off x="1143000" y="247650"/>
              <a:ext cx="1533525" cy="1152525"/>
              <a:chOff x="0" y="0"/>
              <a:chExt cx="1533525" cy="1152525"/>
            </a:xfrm>
          </p:grpSpPr>
          <p:sp>
            <p:nvSpPr>
              <p:cNvPr id="88" name="角丸四角形 87"/>
              <p:cNvSpPr/>
              <p:nvPr/>
            </p:nvSpPr>
            <p:spPr>
              <a:xfrm>
                <a:off x="0" y="0"/>
                <a:ext cx="1533525" cy="1152525"/>
              </a:xfrm>
              <a:prstGeom prst="roundRect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25000"/>
                      <a:lumOff val="75000"/>
                    </a:schemeClr>
                  </a:gs>
                  <a:gs pos="99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lin ang="5400000" scaled="1"/>
              </a:gradFill>
              <a:ln>
                <a:solidFill>
                  <a:schemeClr val="accent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89" name="グループ化 88"/>
              <p:cNvGrpSpPr/>
              <p:nvPr/>
            </p:nvGrpSpPr>
            <p:grpSpPr>
              <a:xfrm>
                <a:off x="304800" y="190500"/>
                <a:ext cx="933450" cy="742950"/>
                <a:chOff x="0" y="0"/>
                <a:chExt cx="933450" cy="742950"/>
              </a:xfrm>
            </p:grpSpPr>
            <p:sp>
              <p:nvSpPr>
                <p:cNvPr id="90" name="ブローチ 89"/>
                <p:cNvSpPr/>
                <p:nvPr/>
              </p:nvSpPr>
              <p:spPr>
                <a:xfrm>
                  <a:off x="0" y="0"/>
                  <a:ext cx="933450" cy="742950"/>
                </a:xfrm>
                <a:prstGeom prst="plaqu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38100" cmpd="dbl"/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ts val="1200"/>
                    </a:lnSpc>
                  </a:pPr>
                  <a:r>
                    <a:rPr lang="en-US" sz="1100" kern="100">
                      <a:solidFill>
                        <a:srgbClr val="808080"/>
                      </a:solidFill>
                      <a:latin typeface="Brush Script Std"/>
                      <a:ea typeface="ＭＳ 明朝" panose="02020609040205080304" pitchFamily="17" charset="-128"/>
                      <a:cs typeface="Arial" panose="020B0604020202020204" pitchFamily="34" charset="0"/>
                    </a:rPr>
                    <a:t>1day</a:t>
                  </a:r>
                  <a:endParaRPr lang="ja-JP" altLang="en-US" sz="1050" kern="100">
                    <a:ea typeface="ＭＳ 明朝" panose="02020609040205080304" pitchFamily="17" charset="-128"/>
                    <a:cs typeface="Times New Roman" panose="02020603050405020304" pitchFamily="18" charset="0"/>
                  </a:endParaRPr>
                </a:p>
                <a:p>
                  <a:pPr algn="ctr">
                    <a:lnSpc>
                      <a:spcPts val="1200"/>
                    </a:lnSpc>
                  </a:pPr>
                  <a:r>
                    <a:rPr lang="en-US" sz="900" kern="100">
                      <a:solidFill>
                        <a:srgbClr val="808080"/>
                      </a:solidFill>
                      <a:latin typeface="Brush Script Std"/>
                      <a:ea typeface="ＭＳ 明朝" panose="02020609040205080304" pitchFamily="17" charset="-128"/>
                      <a:cs typeface="Times New Roman" panose="02020603050405020304" pitchFamily="18" charset="0"/>
                    </a:rPr>
                    <a:t>supplement</a:t>
                  </a:r>
                  <a:endParaRPr lang="ja-JP" altLang="en-US" sz="1050" kern="100">
                    <a:ea typeface="ＭＳ 明朝" panose="02020609040205080304" pitchFamily="17" charset="-128"/>
                    <a:cs typeface="Times New Roman" panose="02020603050405020304" pitchFamily="18" charset="0"/>
                  </a:endParaRPr>
                </a:p>
                <a:p>
                  <a:pPr algn="ctr"/>
                  <a:r>
                    <a:rPr lang="en-US" sz="1050" kern="100">
                      <a:ea typeface="ＭＳ 明朝" panose="02020609040205080304" pitchFamily="17" charset="-128"/>
                      <a:cs typeface="Times New Roman" panose="02020603050405020304" pitchFamily="18" charset="0"/>
                    </a:rPr>
                    <a:t> </a:t>
                  </a:r>
                  <a:endParaRPr lang="ja-JP" altLang="en-US" sz="1050" kern="100">
                    <a:ea typeface="ＭＳ 明朝" panose="02020609040205080304" pitchFamily="17" charset="-128"/>
                    <a:cs typeface="Times New Roman" panose="02020603050405020304" pitchFamily="18" charset="0"/>
                  </a:endParaRPr>
                </a:p>
                <a:p>
                  <a:pPr algn="ctr"/>
                  <a:r>
                    <a:rPr lang="en-US" sz="1050" kern="100">
                      <a:ea typeface="ＭＳ 明朝" panose="02020609040205080304" pitchFamily="17" charset="-128"/>
                      <a:cs typeface="Times New Roman" panose="02020603050405020304" pitchFamily="18" charset="0"/>
                    </a:rPr>
                    <a:t> </a:t>
                  </a:r>
                  <a:endParaRPr lang="ja-JP" altLang="en-US" sz="1050" kern="100">
                    <a:ea typeface="ＭＳ 明朝" panose="02020609040205080304" pitchFamily="17" charset="-128"/>
                    <a:cs typeface="Times New Roman" panose="02020603050405020304" pitchFamily="18" charset="0"/>
                  </a:endParaRPr>
                </a:p>
              </p:txBody>
            </p:sp>
            <p:grpSp>
              <p:nvGrpSpPr>
                <p:cNvPr id="91" name="グループ化 90"/>
                <p:cNvGrpSpPr/>
                <p:nvPr/>
              </p:nvGrpSpPr>
              <p:grpSpPr>
                <a:xfrm>
                  <a:off x="371475" y="523875"/>
                  <a:ext cx="152400" cy="152400"/>
                  <a:chOff x="0" y="0"/>
                  <a:chExt cx="361950" cy="371475"/>
                </a:xfrm>
              </p:grpSpPr>
              <p:sp>
                <p:nvSpPr>
                  <p:cNvPr id="102" name="ハート 101"/>
                  <p:cNvSpPr/>
                  <p:nvPr/>
                </p:nvSpPr>
                <p:spPr>
                  <a:xfrm>
                    <a:off x="85726" y="0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3" name="ハート 102"/>
                  <p:cNvSpPr/>
                  <p:nvPr/>
                </p:nvSpPr>
                <p:spPr>
                  <a:xfrm rot="16200000">
                    <a:off x="-4762" y="100013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4" name="ハート 103"/>
                  <p:cNvSpPr/>
                  <p:nvPr/>
                </p:nvSpPr>
                <p:spPr>
                  <a:xfrm rot="5400000" flipH="1">
                    <a:off x="176213" y="90488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5" name="ハート 104"/>
                  <p:cNvSpPr/>
                  <p:nvPr/>
                </p:nvSpPr>
                <p:spPr>
                  <a:xfrm flipV="1">
                    <a:off x="85726" y="190500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2" name="グループ化 91"/>
                <p:cNvGrpSpPr/>
                <p:nvPr/>
              </p:nvGrpSpPr>
              <p:grpSpPr>
                <a:xfrm>
                  <a:off x="666750" y="142875"/>
                  <a:ext cx="108000" cy="108000"/>
                  <a:chOff x="0" y="0"/>
                  <a:chExt cx="361950" cy="371475"/>
                </a:xfrm>
              </p:grpSpPr>
              <p:sp>
                <p:nvSpPr>
                  <p:cNvPr id="98" name="ハート 97"/>
                  <p:cNvSpPr/>
                  <p:nvPr/>
                </p:nvSpPr>
                <p:spPr>
                  <a:xfrm>
                    <a:off x="85726" y="0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99" name="ハート 98"/>
                  <p:cNvSpPr/>
                  <p:nvPr/>
                </p:nvSpPr>
                <p:spPr>
                  <a:xfrm rot="16200000">
                    <a:off x="-4762" y="100013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0" name="ハート 99"/>
                  <p:cNvSpPr/>
                  <p:nvPr/>
                </p:nvSpPr>
                <p:spPr>
                  <a:xfrm rot="5400000" flipH="1">
                    <a:off x="176213" y="90488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" name="ハート 100"/>
                  <p:cNvSpPr/>
                  <p:nvPr/>
                </p:nvSpPr>
                <p:spPr>
                  <a:xfrm flipV="1">
                    <a:off x="85726" y="190500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3" name="グループ化 92"/>
                <p:cNvGrpSpPr/>
                <p:nvPr/>
              </p:nvGrpSpPr>
              <p:grpSpPr>
                <a:xfrm>
                  <a:off x="161925" y="142875"/>
                  <a:ext cx="108000" cy="108000"/>
                  <a:chOff x="0" y="0"/>
                  <a:chExt cx="361950" cy="371475"/>
                </a:xfrm>
              </p:grpSpPr>
              <p:sp>
                <p:nvSpPr>
                  <p:cNvPr id="94" name="ハート 93"/>
                  <p:cNvSpPr/>
                  <p:nvPr/>
                </p:nvSpPr>
                <p:spPr>
                  <a:xfrm>
                    <a:off x="85726" y="0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95" name="ハート 94"/>
                  <p:cNvSpPr/>
                  <p:nvPr/>
                </p:nvSpPr>
                <p:spPr>
                  <a:xfrm rot="16200000">
                    <a:off x="-4762" y="100013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96" name="ハート 95"/>
                  <p:cNvSpPr/>
                  <p:nvPr/>
                </p:nvSpPr>
                <p:spPr>
                  <a:xfrm rot="5400000" flipH="1">
                    <a:off x="176213" y="90488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97" name="ハート 96"/>
                  <p:cNvSpPr/>
                  <p:nvPr/>
                </p:nvSpPr>
                <p:spPr>
                  <a:xfrm flipV="1">
                    <a:off x="85726" y="190500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69" name="グループ化 68"/>
            <p:cNvGrpSpPr/>
            <p:nvPr/>
          </p:nvGrpSpPr>
          <p:grpSpPr>
            <a:xfrm rot="19731735">
              <a:off x="171450" y="809625"/>
              <a:ext cx="1533525" cy="1152525"/>
              <a:chOff x="0" y="0"/>
              <a:chExt cx="1533525" cy="1152525"/>
            </a:xfrm>
          </p:grpSpPr>
          <p:sp>
            <p:nvSpPr>
              <p:cNvPr id="70" name="角丸四角形 69"/>
              <p:cNvSpPr/>
              <p:nvPr/>
            </p:nvSpPr>
            <p:spPr>
              <a:xfrm rot="1075258">
                <a:off x="0" y="0"/>
                <a:ext cx="1533525" cy="1152525"/>
              </a:xfrm>
              <a:prstGeom prst="roundRect">
                <a:avLst/>
              </a:prstGeom>
              <a:gradFill>
                <a:gsLst>
                  <a:gs pos="0">
                    <a:schemeClr val="accent6">
                      <a:lumMod val="20000"/>
                      <a:lumOff val="80000"/>
                    </a:schemeClr>
                  </a:gs>
                  <a:gs pos="99000">
                    <a:schemeClr val="accent6">
                      <a:lumMod val="40000"/>
                      <a:lumOff val="60000"/>
                    </a:schemeClr>
                  </a:gs>
                  <a:gs pos="86000">
                    <a:schemeClr val="accent6">
                      <a:lumMod val="20000"/>
                      <a:lumOff val="80000"/>
                    </a:schemeClr>
                  </a:gs>
                  <a:gs pos="67000">
                    <a:schemeClr val="accent6">
                      <a:lumMod val="20000"/>
                      <a:lumOff val="80000"/>
                    </a:schemeClr>
                  </a:gs>
                </a:gsLst>
                <a:lin ang="5400000" scaled="1"/>
              </a:gra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71" name="グループ化 70"/>
              <p:cNvGrpSpPr/>
              <p:nvPr/>
            </p:nvGrpSpPr>
            <p:grpSpPr>
              <a:xfrm rot="1075258">
                <a:off x="304800" y="190500"/>
                <a:ext cx="933450" cy="742950"/>
                <a:chOff x="0" y="0"/>
                <a:chExt cx="933450" cy="742950"/>
              </a:xfrm>
            </p:grpSpPr>
            <p:sp>
              <p:nvSpPr>
                <p:cNvPr id="72" name="ブローチ 71"/>
                <p:cNvSpPr/>
                <p:nvPr/>
              </p:nvSpPr>
              <p:spPr>
                <a:xfrm>
                  <a:off x="0" y="0"/>
                  <a:ext cx="933450" cy="742950"/>
                </a:xfrm>
                <a:prstGeom prst="plaqu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38100" cmpd="dbl"/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ts val="1200"/>
                    </a:lnSpc>
                  </a:pPr>
                  <a:r>
                    <a:rPr lang="en-US" sz="1100" kern="100">
                      <a:solidFill>
                        <a:srgbClr val="808080"/>
                      </a:solidFill>
                      <a:latin typeface="Brush Script Std"/>
                      <a:ea typeface="ＭＳ 明朝" panose="02020609040205080304" pitchFamily="17" charset="-128"/>
                      <a:cs typeface="Arial" panose="020B0604020202020204" pitchFamily="34" charset="0"/>
                    </a:rPr>
                    <a:t>1day</a:t>
                  </a:r>
                  <a:endParaRPr lang="ja-JP" altLang="en-US" sz="1050" kern="100">
                    <a:ea typeface="ＭＳ 明朝" panose="02020609040205080304" pitchFamily="17" charset="-128"/>
                    <a:cs typeface="Times New Roman" panose="02020603050405020304" pitchFamily="18" charset="0"/>
                  </a:endParaRPr>
                </a:p>
                <a:p>
                  <a:pPr algn="ctr">
                    <a:lnSpc>
                      <a:spcPts val="1200"/>
                    </a:lnSpc>
                  </a:pPr>
                  <a:r>
                    <a:rPr lang="en-US" sz="900" kern="100">
                      <a:solidFill>
                        <a:srgbClr val="808080"/>
                      </a:solidFill>
                      <a:latin typeface="Brush Script Std"/>
                      <a:ea typeface="ＭＳ 明朝" panose="02020609040205080304" pitchFamily="17" charset="-128"/>
                      <a:cs typeface="Times New Roman" panose="02020603050405020304" pitchFamily="18" charset="0"/>
                    </a:rPr>
                    <a:t>supplement</a:t>
                  </a:r>
                  <a:endParaRPr lang="ja-JP" altLang="en-US" sz="1050" kern="100">
                    <a:ea typeface="ＭＳ 明朝" panose="02020609040205080304" pitchFamily="17" charset="-128"/>
                    <a:cs typeface="Times New Roman" panose="02020603050405020304" pitchFamily="18" charset="0"/>
                  </a:endParaRPr>
                </a:p>
                <a:p>
                  <a:pPr algn="ctr"/>
                  <a:r>
                    <a:rPr lang="en-US" sz="1050" kern="100">
                      <a:ea typeface="ＭＳ 明朝" panose="02020609040205080304" pitchFamily="17" charset="-128"/>
                      <a:cs typeface="Times New Roman" panose="02020603050405020304" pitchFamily="18" charset="0"/>
                    </a:rPr>
                    <a:t> </a:t>
                  </a:r>
                  <a:endParaRPr lang="ja-JP" altLang="en-US" sz="1050" kern="100">
                    <a:ea typeface="ＭＳ 明朝" panose="02020609040205080304" pitchFamily="17" charset="-128"/>
                    <a:cs typeface="Times New Roman" panose="02020603050405020304" pitchFamily="18" charset="0"/>
                  </a:endParaRPr>
                </a:p>
                <a:p>
                  <a:pPr algn="ctr"/>
                  <a:r>
                    <a:rPr lang="en-US" sz="1050" kern="100">
                      <a:ea typeface="ＭＳ 明朝" panose="02020609040205080304" pitchFamily="17" charset="-128"/>
                      <a:cs typeface="Times New Roman" panose="02020603050405020304" pitchFamily="18" charset="0"/>
                    </a:rPr>
                    <a:t> </a:t>
                  </a:r>
                  <a:endParaRPr lang="ja-JP" altLang="en-US" sz="1050" kern="100">
                    <a:ea typeface="ＭＳ 明朝" panose="02020609040205080304" pitchFamily="17" charset="-128"/>
                    <a:cs typeface="Times New Roman" panose="02020603050405020304" pitchFamily="18" charset="0"/>
                  </a:endParaRPr>
                </a:p>
              </p:txBody>
            </p:sp>
            <p:grpSp>
              <p:nvGrpSpPr>
                <p:cNvPr id="73" name="グループ化 72"/>
                <p:cNvGrpSpPr/>
                <p:nvPr/>
              </p:nvGrpSpPr>
              <p:grpSpPr>
                <a:xfrm>
                  <a:off x="371475" y="523875"/>
                  <a:ext cx="152400" cy="152400"/>
                  <a:chOff x="0" y="0"/>
                  <a:chExt cx="361950" cy="371475"/>
                </a:xfrm>
              </p:grpSpPr>
              <p:sp>
                <p:nvSpPr>
                  <p:cNvPr id="84" name="ハート 83"/>
                  <p:cNvSpPr/>
                  <p:nvPr/>
                </p:nvSpPr>
                <p:spPr>
                  <a:xfrm>
                    <a:off x="85726" y="0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85" name="ハート 84"/>
                  <p:cNvSpPr/>
                  <p:nvPr/>
                </p:nvSpPr>
                <p:spPr>
                  <a:xfrm rot="16200000">
                    <a:off x="-4762" y="100013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86" name="ハート 85"/>
                  <p:cNvSpPr/>
                  <p:nvPr/>
                </p:nvSpPr>
                <p:spPr>
                  <a:xfrm rot="5400000" flipH="1">
                    <a:off x="176213" y="90488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87" name="ハート 86"/>
                  <p:cNvSpPr/>
                  <p:nvPr/>
                </p:nvSpPr>
                <p:spPr>
                  <a:xfrm flipV="1">
                    <a:off x="85726" y="190500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4" name="グループ化 73"/>
                <p:cNvGrpSpPr/>
                <p:nvPr/>
              </p:nvGrpSpPr>
              <p:grpSpPr>
                <a:xfrm>
                  <a:off x="666750" y="142875"/>
                  <a:ext cx="108000" cy="108000"/>
                  <a:chOff x="0" y="0"/>
                  <a:chExt cx="361950" cy="371475"/>
                </a:xfrm>
              </p:grpSpPr>
              <p:sp>
                <p:nvSpPr>
                  <p:cNvPr id="80" name="ハート 79"/>
                  <p:cNvSpPr/>
                  <p:nvPr/>
                </p:nvSpPr>
                <p:spPr>
                  <a:xfrm>
                    <a:off x="85726" y="0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81" name="ハート 80"/>
                  <p:cNvSpPr/>
                  <p:nvPr/>
                </p:nvSpPr>
                <p:spPr>
                  <a:xfrm rot="16200000">
                    <a:off x="-4762" y="100013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82" name="ハート 81"/>
                  <p:cNvSpPr/>
                  <p:nvPr/>
                </p:nvSpPr>
                <p:spPr>
                  <a:xfrm rot="5400000" flipH="1">
                    <a:off x="176213" y="90488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83" name="ハート 82"/>
                  <p:cNvSpPr/>
                  <p:nvPr/>
                </p:nvSpPr>
                <p:spPr>
                  <a:xfrm flipV="1">
                    <a:off x="85726" y="190500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5" name="グループ化 74"/>
                <p:cNvGrpSpPr/>
                <p:nvPr/>
              </p:nvGrpSpPr>
              <p:grpSpPr>
                <a:xfrm>
                  <a:off x="161925" y="142875"/>
                  <a:ext cx="108000" cy="108000"/>
                  <a:chOff x="0" y="0"/>
                  <a:chExt cx="361950" cy="371475"/>
                </a:xfrm>
              </p:grpSpPr>
              <p:sp>
                <p:nvSpPr>
                  <p:cNvPr id="76" name="ハート 75"/>
                  <p:cNvSpPr/>
                  <p:nvPr/>
                </p:nvSpPr>
                <p:spPr>
                  <a:xfrm>
                    <a:off x="85726" y="0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77" name="ハート 76"/>
                  <p:cNvSpPr/>
                  <p:nvPr/>
                </p:nvSpPr>
                <p:spPr>
                  <a:xfrm rot="16200000">
                    <a:off x="-4762" y="100013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78" name="ハート 77"/>
                  <p:cNvSpPr/>
                  <p:nvPr/>
                </p:nvSpPr>
                <p:spPr>
                  <a:xfrm rot="5400000" flipH="1">
                    <a:off x="176213" y="90488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79" name="ハート 78"/>
                  <p:cNvSpPr/>
                  <p:nvPr/>
                </p:nvSpPr>
                <p:spPr>
                  <a:xfrm flipV="1">
                    <a:off x="85726" y="190500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41225184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期待できる効果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外出先に携帯できる</a:t>
            </a:r>
            <a:endParaRPr kumimoji="1" lang="en-US" altLang="ja-JP" dirty="0"/>
          </a:p>
          <a:p>
            <a:pPr lvl="1"/>
            <a:r>
              <a:rPr lang="ja-JP" altLang="en-US" dirty="0"/>
              <a:t>旅先や出張先でも飲める</a:t>
            </a:r>
            <a:endParaRPr lang="en-US" altLang="ja-JP" dirty="0"/>
          </a:p>
          <a:p>
            <a:r>
              <a:rPr kumimoji="1" lang="ja-JP" altLang="en-US" dirty="0"/>
              <a:t>わずらわしさの解消</a:t>
            </a:r>
            <a:endParaRPr kumimoji="1" lang="en-US" altLang="ja-JP" dirty="0"/>
          </a:p>
          <a:p>
            <a:pPr lvl="1"/>
            <a:r>
              <a:rPr lang="ja-JP" altLang="en-US" dirty="0"/>
              <a:t>複数のパッケージから出さなくて済む</a:t>
            </a:r>
            <a:endParaRPr lang="en-US" altLang="ja-JP" dirty="0"/>
          </a:p>
          <a:p>
            <a:pPr lvl="1"/>
            <a:endParaRPr lang="en-US" altLang="ja-JP" dirty="0"/>
          </a:p>
          <a:p>
            <a:pPr lvl="1"/>
            <a:endParaRPr kumimoji="1" lang="en-US" altLang="ja-JP" dirty="0"/>
          </a:p>
        </p:txBody>
      </p:sp>
      <p:sp>
        <p:nvSpPr>
          <p:cNvPr id="4" name="爆発 2 3"/>
          <p:cNvSpPr/>
          <p:nvPr/>
        </p:nvSpPr>
        <p:spPr>
          <a:xfrm>
            <a:off x="6748006" y="3988339"/>
            <a:ext cx="3528392" cy="2173998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/>
              <a:t>売上に</a:t>
            </a:r>
            <a:endParaRPr lang="en-US" altLang="ja-JP" sz="2400" dirty="0"/>
          </a:p>
          <a:p>
            <a:pPr algn="ctr"/>
            <a:r>
              <a:rPr lang="ja-JP" altLang="en-US" sz="2400" dirty="0"/>
              <a:t>つながる</a:t>
            </a: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7728" y="4170413"/>
            <a:ext cx="2371146" cy="1991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1393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今後</a:t>
            </a:r>
            <a:r>
              <a:rPr kumimoji="1" lang="ja-JP" altLang="en-US" dirty="0"/>
              <a:t>の展開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季節ごとの商品</a:t>
            </a:r>
            <a:endParaRPr kumimoji="1" lang="en-US" altLang="ja-JP" dirty="0"/>
          </a:p>
          <a:p>
            <a:pPr lvl="1"/>
            <a:r>
              <a:rPr lang="ja-JP" altLang="en-US" dirty="0"/>
              <a:t>花粉症対策</a:t>
            </a:r>
            <a:endParaRPr lang="en-US" altLang="ja-JP" dirty="0"/>
          </a:p>
          <a:p>
            <a:pPr lvl="2"/>
            <a:r>
              <a:rPr lang="ja-JP" altLang="en-US" dirty="0"/>
              <a:t>しその葉エキス、甜茶</a:t>
            </a:r>
            <a:endParaRPr lang="en-US" altLang="ja-JP" dirty="0"/>
          </a:p>
          <a:p>
            <a:pPr lvl="1"/>
            <a:r>
              <a:rPr lang="ja-JP" altLang="en-US" dirty="0"/>
              <a:t>夏バテ防止</a:t>
            </a:r>
            <a:endParaRPr lang="en-US" altLang="ja-JP" dirty="0"/>
          </a:p>
          <a:p>
            <a:pPr lvl="2"/>
            <a:r>
              <a:rPr lang="ja-JP" altLang="en-US" dirty="0"/>
              <a:t>ビタミンＢ</a:t>
            </a:r>
            <a:r>
              <a:rPr lang="en-US" altLang="ja-JP" dirty="0"/>
              <a:t>1</a:t>
            </a:r>
            <a:r>
              <a:rPr lang="ja-JP" altLang="en-US" dirty="0" err="1"/>
              <a:t>、</a:t>
            </a:r>
            <a:r>
              <a:rPr lang="ja-JP" altLang="en-US" dirty="0"/>
              <a:t>Ｂ</a:t>
            </a:r>
            <a:r>
              <a:rPr lang="en-US" altLang="ja-JP" dirty="0"/>
              <a:t>2</a:t>
            </a:r>
            <a:r>
              <a:rPr lang="ja-JP" altLang="en-US" dirty="0" err="1"/>
              <a:t>、</a:t>
            </a:r>
            <a:r>
              <a:rPr lang="ja-JP" altLang="en-US" dirty="0"/>
              <a:t>クエン酸</a:t>
            </a:r>
            <a:endParaRPr lang="en-US" altLang="ja-JP" dirty="0"/>
          </a:p>
          <a:p>
            <a:r>
              <a:rPr lang="ja-JP" altLang="en-US" dirty="0"/>
              <a:t>女性向け商品</a:t>
            </a:r>
            <a:endParaRPr lang="en-US" altLang="ja-JP" dirty="0"/>
          </a:p>
          <a:p>
            <a:pPr lvl="1"/>
            <a:r>
              <a:rPr lang="ja-JP" altLang="en-US" dirty="0"/>
              <a:t>美肌商品</a:t>
            </a:r>
            <a:endParaRPr lang="en-US" altLang="ja-JP" dirty="0"/>
          </a:p>
          <a:p>
            <a:pPr lvl="2"/>
            <a:r>
              <a:rPr lang="ja-JP" altLang="en-US" dirty="0"/>
              <a:t>コラーゲン、コエンザイム</a:t>
            </a:r>
            <a:endParaRPr lang="en-US" altLang="ja-JP" dirty="0"/>
          </a:p>
          <a:p>
            <a:pPr lvl="1"/>
            <a:r>
              <a:rPr lang="ja-JP" altLang="en-US" dirty="0"/>
              <a:t>冷え性対策</a:t>
            </a:r>
            <a:endParaRPr lang="en-US" altLang="ja-JP" dirty="0"/>
          </a:p>
          <a:p>
            <a:pPr lvl="2"/>
            <a:r>
              <a:rPr lang="ja-JP" altLang="en-US" dirty="0"/>
              <a:t>マカ、カプサイシン</a:t>
            </a:r>
            <a:endParaRPr lang="en-US" altLang="ja-JP" dirty="0"/>
          </a:p>
        </p:txBody>
      </p:sp>
      <p:grpSp>
        <p:nvGrpSpPr>
          <p:cNvPr id="27" name="グループ化 26"/>
          <p:cNvGrpSpPr/>
          <p:nvPr/>
        </p:nvGrpSpPr>
        <p:grpSpPr>
          <a:xfrm>
            <a:off x="7536160" y="2564904"/>
            <a:ext cx="2182666" cy="2069634"/>
            <a:chOff x="0" y="0"/>
            <a:chExt cx="1238250" cy="1181100"/>
          </a:xfrm>
        </p:grpSpPr>
        <p:sp>
          <p:nvSpPr>
            <p:cNvPr id="28" name="角丸四角形 27"/>
            <p:cNvSpPr/>
            <p:nvPr/>
          </p:nvSpPr>
          <p:spPr>
            <a:xfrm rot="14434266">
              <a:off x="600075" y="904875"/>
              <a:ext cx="328891" cy="157130"/>
            </a:xfrm>
            <a:prstGeom prst="roundRect">
              <a:avLst>
                <a:gd name="adj" fmla="val 50000"/>
              </a:avLst>
            </a:prstGeom>
            <a:gradFill>
              <a:gsLst>
                <a:gs pos="35980">
                  <a:schemeClr val="bg1"/>
                </a:gs>
                <a:gs pos="0">
                  <a:schemeClr val="accent1">
                    <a:lumMod val="20000"/>
                    <a:lumOff val="80000"/>
                  </a:schemeClr>
                </a:gs>
                <a:gs pos="7000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ln cap="rnd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9" name="角丸四角形 28"/>
            <p:cNvSpPr/>
            <p:nvPr/>
          </p:nvSpPr>
          <p:spPr>
            <a:xfrm rot="18939208">
              <a:off x="828675" y="209550"/>
              <a:ext cx="328891" cy="157130"/>
            </a:xfrm>
            <a:prstGeom prst="roundRect">
              <a:avLst>
                <a:gd name="adj" fmla="val 50000"/>
              </a:avLst>
            </a:prstGeom>
            <a:gradFill>
              <a:gsLst>
                <a:gs pos="35980">
                  <a:schemeClr val="bg1"/>
                </a:gs>
                <a:gs pos="0">
                  <a:schemeClr val="accent1">
                    <a:lumMod val="20000"/>
                    <a:lumOff val="80000"/>
                  </a:schemeClr>
                </a:gs>
                <a:gs pos="7000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ln cap="rnd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0" name="角丸四角形 29"/>
            <p:cNvSpPr/>
            <p:nvPr/>
          </p:nvSpPr>
          <p:spPr>
            <a:xfrm rot="12392622">
              <a:off x="123825" y="571500"/>
              <a:ext cx="346960" cy="150121"/>
            </a:xfrm>
            <a:prstGeom prst="roundRect">
              <a:avLst>
                <a:gd name="adj" fmla="val 50000"/>
              </a:avLst>
            </a:prstGeom>
            <a:gradFill>
              <a:gsLst>
                <a:gs pos="35980">
                  <a:schemeClr val="bg1"/>
                </a:gs>
                <a:gs pos="0">
                  <a:schemeClr val="accent4">
                    <a:lumMod val="20000"/>
                    <a:lumOff val="80000"/>
                  </a:schemeClr>
                </a:gs>
                <a:gs pos="70000">
                  <a:schemeClr val="accent4">
                    <a:lumMod val="40000"/>
                    <a:lumOff val="60000"/>
                  </a:schemeClr>
                </a:gs>
                <a:gs pos="100000">
                  <a:srgbClr val="FFC000"/>
                </a:gs>
              </a:gsLst>
              <a:lin ang="5400000" scaled="1"/>
            </a:gradFill>
            <a:ln cap="rnd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1" name="円/楕円 159"/>
            <p:cNvSpPr/>
            <p:nvPr/>
          </p:nvSpPr>
          <p:spPr>
            <a:xfrm>
              <a:off x="485775" y="276225"/>
              <a:ext cx="288000" cy="252000"/>
            </a:xfrm>
            <a:prstGeom prst="ellipse">
              <a:avLst/>
            </a:prstGeom>
            <a:solidFill>
              <a:srgbClr val="FFFF00">
                <a:alpha val="42000"/>
              </a:srgbClr>
            </a:solidFill>
            <a:ln w="22225">
              <a:solidFill>
                <a:schemeClr val="accent2">
                  <a:lumMod val="60000"/>
                  <a:lumOff val="40000"/>
                  <a:alpha val="53000"/>
                </a:schemeClr>
              </a:solidFill>
            </a:ln>
            <a:scene3d>
              <a:camera prst="orthographicFront"/>
              <a:lightRig rig="threePt" dir="t"/>
            </a:scene3d>
            <a:sp3d extrusionH="76200" prstMaterial="plastic">
              <a:bevelT w="114300" prst="hardEdge"/>
              <a:bevelB prst="relaxedInset"/>
              <a:extrusionClr>
                <a:schemeClr val="accent2">
                  <a:lumMod val="20000"/>
                  <a:lumOff val="80000"/>
                </a:schemeClr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2" name="ハート 31"/>
            <p:cNvSpPr/>
            <p:nvPr/>
          </p:nvSpPr>
          <p:spPr>
            <a:xfrm rot="4537720">
              <a:off x="285750" y="457200"/>
              <a:ext cx="352425" cy="257175"/>
            </a:xfrm>
            <a:prstGeom prst="heart">
              <a:avLst/>
            </a:prstGeom>
            <a:gradFill>
              <a:gsLst>
                <a:gs pos="90000">
                  <a:schemeClr val="accent1">
                    <a:lumMod val="5000"/>
                    <a:lumOff val="95000"/>
                  </a:schemeClr>
                </a:gs>
                <a:gs pos="3000">
                  <a:srgbClr val="FF8989"/>
                </a:gs>
              </a:gsLst>
              <a:lin ang="5400000" scaled="1"/>
            </a:gradFill>
            <a:ln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3" name="ハート 32"/>
            <p:cNvSpPr/>
            <p:nvPr/>
          </p:nvSpPr>
          <p:spPr>
            <a:xfrm rot="20379809">
              <a:off x="438150" y="704850"/>
              <a:ext cx="352425" cy="257175"/>
            </a:xfrm>
            <a:prstGeom prst="heart">
              <a:avLst/>
            </a:prstGeom>
            <a:gradFill>
              <a:gsLst>
                <a:gs pos="90000">
                  <a:schemeClr val="accent1">
                    <a:lumMod val="5000"/>
                    <a:lumOff val="95000"/>
                  </a:schemeClr>
                </a:gs>
                <a:gs pos="3000">
                  <a:schemeClr val="accent4"/>
                </a:gs>
              </a:gsLst>
              <a:lin ang="5400000" scaled="1"/>
            </a:gradFill>
            <a:ln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4" name="ハート 33"/>
            <p:cNvSpPr/>
            <p:nvPr/>
          </p:nvSpPr>
          <p:spPr>
            <a:xfrm rot="1151919">
              <a:off x="695325" y="438150"/>
              <a:ext cx="352425" cy="257175"/>
            </a:xfrm>
            <a:prstGeom prst="heart">
              <a:avLst/>
            </a:prstGeom>
            <a:gradFill>
              <a:gsLst>
                <a:gs pos="90000">
                  <a:schemeClr val="accent1">
                    <a:lumMod val="5000"/>
                    <a:lumOff val="95000"/>
                  </a:schemeClr>
                </a:gs>
                <a:gs pos="3000">
                  <a:schemeClr val="accent6">
                    <a:lumMod val="60000"/>
                    <a:lumOff val="40000"/>
                  </a:schemeClr>
                </a:gs>
              </a:gsLst>
              <a:lin ang="5400000" scaled="1"/>
            </a:gradFill>
            <a:ln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5" name="円/楕円 160"/>
            <p:cNvSpPr/>
            <p:nvPr/>
          </p:nvSpPr>
          <p:spPr>
            <a:xfrm>
              <a:off x="809625" y="723900"/>
              <a:ext cx="288000" cy="25200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2225">
              <a:solidFill>
                <a:srgbClr val="FFC000">
                  <a:alpha val="53000"/>
                </a:srgbClr>
              </a:solidFill>
            </a:ln>
            <a:scene3d>
              <a:camera prst="orthographicFront"/>
              <a:lightRig rig="threePt" dir="t"/>
            </a:scene3d>
            <a:sp3d extrusionH="76200" prstMaterial="plastic">
              <a:bevelT w="114300" prst="hardEdge"/>
              <a:bevelB prst="relaxedInset"/>
              <a:extrusionClr>
                <a:schemeClr val="accent2">
                  <a:lumMod val="20000"/>
                  <a:lumOff val="80000"/>
                </a:schemeClr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6" name="円/楕円 179"/>
            <p:cNvSpPr/>
            <p:nvPr/>
          </p:nvSpPr>
          <p:spPr>
            <a:xfrm>
              <a:off x="247650" y="819150"/>
              <a:ext cx="288000" cy="25200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22225">
              <a:solidFill>
                <a:schemeClr val="accent6">
                  <a:alpha val="53000"/>
                </a:schemeClr>
              </a:solidFill>
            </a:ln>
            <a:scene3d>
              <a:camera prst="orthographicFront"/>
              <a:lightRig rig="threePt" dir="t"/>
            </a:scene3d>
            <a:sp3d extrusionH="76200" prstMaterial="plastic">
              <a:bevelT w="114300" prst="hardEdge"/>
              <a:bevelB prst="relaxedInset"/>
              <a:extrusionClr>
                <a:schemeClr val="accent2">
                  <a:lumMod val="20000"/>
                  <a:lumOff val="80000"/>
                </a:schemeClr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7" name="直方体 36"/>
            <p:cNvSpPr/>
            <p:nvPr/>
          </p:nvSpPr>
          <p:spPr>
            <a:xfrm>
              <a:off x="0" y="0"/>
              <a:ext cx="1238250" cy="1181100"/>
            </a:xfrm>
            <a:prstGeom prst="cube">
              <a:avLst>
                <a:gd name="adj" fmla="val 26250"/>
              </a:avLst>
            </a:prstGeom>
            <a:gradFill>
              <a:gsLst>
                <a:gs pos="35980">
                  <a:schemeClr val="bg1">
                    <a:alpha val="6000"/>
                  </a:schemeClr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5400000" scaled="1"/>
            </a:gradFill>
            <a:ln>
              <a:solidFill>
                <a:srgbClr val="FF89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21312302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873</TotalTime>
  <Words>291</Words>
  <Application>Microsoft Office PowerPoint</Application>
  <PresentationFormat>ワイド画面</PresentationFormat>
  <Paragraphs>89</Paragraphs>
  <Slides>9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9" baseType="lpstr">
      <vt:lpstr>Brush Script Std</vt:lpstr>
      <vt:lpstr>ＭＳ Ｐゴシック</vt:lpstr>
      <vt:lpstr>ＭＳ 明朝</vt:lpstr>
      <vt:lpstr>メイリオ</vt:lpstr>
      <vt:lpstr>Arial</vt:lpstr>
      <vt:lpstr>Calibri</vt:lpstr>
      <vt:lpstr>Century Gothic</vt:lpstr>
      <vt:lpstr>Times New Roman</vt:lpstr>
      <vt:lpstr>Wingdings 3</vt:lpstr>
      <vt:lpstr>ウィスプ</vt:lpstr>
      <vt:lpstr>ワンデーサプリのご提案</vt:lpstr>
      <vt:lpstr>サプリメントを飲んでいる人の問題点</vt:lpstr>
      <vt:lpstr>1日分の分包サプリメントの販売</vt:lpstr>
      <vt:lpstr>サプリメント市場動向</vt:lpstr>
      <vt:lpstr>よく飲むサプリメント</vt:lpstr>
      <vt:lpstr>気になる体の悩み</vt:lpstr>
      <vt:lpstr>タイプ別分包サプリメント</vt:lpstr>
      <vt:lpstr>期待できる効果</vt:lpstr>
      <vt:lpstr>今後の展開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ワンデイサプリ</dc:title>
  <dc:creator>01 User</dc:creator>
  <cp:lastModifiedBy>01 User</cp:lastModifiedBy>
  <cp:revision>45</cp:revision>
  <dcterms:created xsi:type="dcterms:W3CDTF">2010-01-30T11:23:55Z</dcterms:created>
  <dcterms:modified xsi:type="dcterms:W3CDTF">2016-04-10T05:27:27Z</dcterms:modified>
</cp:coreProperties>
</file>