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996" autoAdjust="0"/>
    <p:restoredTop sz="94660"/>
  </p:normalViewPr>
  <p:slideViewPr>
    <p:cSldViewPr snapToGrid="0">
      <p:cViewPr varScale="1">
        <p:scale>
          <a:sx n="61" d="100"/>
          <a:sy n="61" d="100"/>
        </p:scale>
        <p:origin x="102" y="3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6511259-2507-4BE4-9AAD-624C213D73F2}"/>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707287A4-C5A7-476E-AA28-CC07B5DD3874}"/>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95717E00-0B3D-4ED9-9908-7F4DFEBC9851}"/>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5" name="フッター プレースホルダー 4">
            <a:extLst>
              <a:ext uri="{FF2B5EF4-FFF2-40B4-BE49-F238E27FC236}">
                <a16:creationId xmlns:a16="http://schemas.microsoft.com/office/drawing/2014/main" id="{4D735E4E-DF0D-4233-8419-4F174D3954A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DC13981E-90D3-4129-8F84-18B738C10F21}"/>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16365112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EAEE84DF-0783-40A0-B5D4-6399F6880721}"/>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937DD0EA-1B32-40E3-A347-CE0D3E33B59C}"/>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792FE95B-010D-431E-8EA9-0CB5490F622A}"/>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5" name="フッター プレースホルダー 4">
            <a:extLst>
              <a:ext uri="{FF2B5EF4-FFF2-40B4-BE49-F238E27FC236}">
                <a16:creationId xmlns:a16="http://schemas.microsoft.com/office/drawing/2014/main" id="{F4EC0E58-E078-49BC-B332-C7EDB87E35DB}"/>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F9F4A015-CCC8-420C-BC5A-B2603AD61FDE}"/>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81032097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AE7A7ED8-A79C-4F5E-B973-9D364ED76809}"/>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46498E8A-B2EA-4D40-BE2A-206FF3018EFD}"/>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E1311BE7-C3E4-429A-AC51-C14BD5ABD1A0}"/>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5" name="フッター プレースホルダー 4">
            <a:extLst>
              <a:ext uri="{FF2B5EF4-FFF2-40B4-BE49-F238E27FC236}">
                <a16:creationId xmlns:a16="http://schemas.microsoft.com/office/drawing/2014/main" id="{EB89B595-B633-45C3-8A21-BD2282F55719}"/>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7E34C975-7B10-4078-8644-82C7A5F3A2B7}"/>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33092538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C6CFB28-31C7-4F05-A0F8-F61EF843E76D}"/>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BAA4FC58-F128-4AA1-8304-7726094F2879}"/>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C7E4BAAF-B70B-4D8C-BFD9-14D4732CE7B4}"/>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5" name="フッター プレースホルダー 4">
            <a:extLst>
              <a:ext uri="{FF2B5EF4-FFF2-40B4-BE49-F238E27FC236}">
                <a16:creationId xmlns:a16="http://schemas.microsoft.com/office/drawing/2014/main" id="{B6180E6D-0C1B-4E37-8986-48B7B6167454}"/>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AE115CDE-C87D-4565-B9F2-672088AB3923}"/>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1405558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BE39E70-8CF0-414B-98EA-ED7156EED9A4}"/>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16C1F50B-00EC-43B0-8C0C-7E69CC74D457}"/>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F668D245-A873-4181-825A-B62D059A3B48}"/>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5" name="フッター プレースホルダー 4">
            <a:extLst>
              <a:ext uri="{FF2B5EF4-FFF2-40B4-BE49-F238E27FC236}">
                <a16:creationId xmlns:a16="http://schemas.microsoft.com/office/drawing/2014/main" id="{0F5819ED-47C8-4B5B-89DA-E14249D55632}"/>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30A64E3F-ADDE-4E93-A37C-07866F2CF767}"/>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308052265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569EC57-F54D-450C-A3C0-E31F3A767B07}"/>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7EDE68B3-43AB-4E45-A403-2A249CF8E839}"/>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00C63D18-4E0F-454E-8411-459F3E1DCCDA}"/>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44050494-0DC4-4490-8FA8-C6FB2445C6FE}"/>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6" name="フッター プレースホルダー 5">
            <a:extLst>
              <a:ext uri="{FF2B5EF4-FFF2-40B4-BE49-F238E27FC236}">
                <a16:creationId xmlns:a16="http://schemas.microsoft.com/office/drawing/2014/main" id="{BB25D082-DCF6-4206-8223-EA76AEE58D10}"/>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AAE6F27D-E94A-4987-BD98-B7297462466E}"/>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37235780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6E0E810-DDFD-4938-908A-A46752694B27}"/>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B0D4D02D-5EC8-41EF-9805-DD0F7331572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E28BF182-D1C5-4EFB-94FC-E085045A3135}"/>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DD632FB3-2496-47B6-A528-640B27EBC11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D441107A-2143-43BA-8B2F-36D240709237}"/>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0EE7FDC5-EE26-4F29-B1C9-D4921234C4E8}"/>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8" name="フッター プレースホルダー 7">
            <a:extLst>
              <a:ext uri="{FF2B5EF4-FFF2-40B4-BE49-F238E27FC236}">
                <a16:creationId xmlns:a16="http://schemas.microsoft.com/office/drawing/2014/main" id="{651BEF73-23A2-45E7-BC1F-BC133493455C}"/>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4F102A1C-230B-44F5-9E09-EF915B39BC17}"/>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16568683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44C9DBE-7B9C-42D8-A252-3C7174ABA7AA}"/>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09B945EC-9DAC-41F1-AB32-57A3CDD7BEE8}"/>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4" name="フッター プレースホルダー 3">
            <a:extLst>
              <a:ext uri="{FF2B5EF4-FFF2-40B4-BE49-F238E27FC236}">
                <a16:creationId xmlns:a16="http://schemas.microsoft.com/office/drawing/2014/main" id="{7B6A9043-D6A7-412F-98B9-3D879FF70EF1}"/>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CFBC489C-A68A-415B-A257-436E333116B0}"/>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237020952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905F50F0-2B1A-4B16-ABB0-A2BA50D54E9D}"/>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3" name="フッター プレースホルダー 2">
            <a:extLst>
              <a:ext uri="{FF2B5EF4-FFF2-40B4-BE49-F238E27FC236}">
                <a16:creationId xmlns:a16="http://schemas.microsoft.com/office/drawing/2014/main" id="{860B7617-D67A-4EF4-BE95-49565B5B6F8B}"/>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33E3DB9E-E987-4F8B-B791-F4CB32FB47CA}"/>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37607624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64FDFC3-6129-4F51-B17B-C7392D45BB68}"/>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219370B0-7DE2-46AF-9907-37F9D5AD6B06}"/>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DACCBC4C-D6FC-4469-B5B8-50B88633EAD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7954A376-C616-4FD0-81A3-225B29D61965}"/>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6" name="フッター プレースホルダー 5">
            <a:extLst>
              <a:ext uri="{FF2B5EF4-FFF2-40B4-BE49-F238E27FC236}">
                <a16:creationId xmlns:a16="http://schemas.microsoft.com/office/drawing/2014/main" id="{DB40D927-E73B-4C08-AD52-36AFC18ABD2A}"/>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47F415F2-9603-4DCD-B00E-44D58926E039}"/>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219095227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220512E-9504-43CE-A518-9C3EFCAE3390}"/>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2C93E4A8-49DD-4C50-B6E3-F2BCA6D720D8}"/>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4EB49CE2-EEA9-45D2-9ED8-0127C2A3389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843EE9D1-8D09-4611-91DC-C856D5F65F87}"/>
              </a:ext>
            </a:extLst>
          </p:cNvPr>
          <p:cNvSpPr>
            <a:spLocks noGrp="1"/>
          </p:cNvSpPr>
          <p:nvPr>
            <p:ph type="dt" sz="half" idx="10"/>
          </p:nvPr>
        </p:nvSpPr>
        <p:spPr/>
        <p:txBody>
          <a:bodyPr/>
          <a:lstStyle/>
          <a:p>
            <a:fld id="{CC228753-03B8-49A1-8ACB-4B4F50A3DB27}" type="datetimeFigureOut">
              <a:rPr kumimoji="1" lang="ja-JP" altLang="en-US" smtClean="0"/>
              <a:t>2018/8/1</a:t>
            </a:fld>
            <a:endParaRPr kumimoji="1" lang="ja-JP" altLang="en-US"/>
          </a:p>
        </p:txBody>
      </p:sp>
      <p:sp>
        <p:nvSpPr>
          <p:cNvPr id="6" name="フッター プレースホルダー 5">
            <a:extLst>
              <a:ext uri="{FF2B5EF4-FFF2-40B4-BE49-F238E27FC236}">
                <a16:creationId xmlns:a16="http://schemas.microsoft.com/office/drawing/2014/main" id="{8C816FB6-C774-465F-95C8-CC2BDF1C216C}"/>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C9AC5616-1459-4D07-9EE5-B2595BD9D55C}"/>
              </a:ext>
            </a:extLst>
          </p:cNvPr>
          <p:cNvSpPr>
            <a:spLocks noGrp="1"/>
          </p:cNvSpPr>
          <p:nvPr>
            <p:ph type="sldNum" sz="quarter" idx="12"/>
          </p:nvPr>
        </p:nvSpPr>
        <p:spPr/>
        <p:txBody>
          <a:body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329962010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ED0139DD-48D0-4E01-BC66-49FF69135CC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EA92C3DA-E21E-478A-950F-BEED5FA5760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6C7BAA43-7595-4AA6-8A2F-478B8BA778C1}"/>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C228753-03B8-49A1-8ACB-4B4F50A3DB27}" type="datetimeFigureOut">
              <a:rPr kumimoji="1" lang="ja-JP" altLang="en-US" smtClean="0"/>
              <a:t>2018/8/1</a:t>
            </a:fld>
            <a:endParaRPr kumimoji="1" lang="ja-JP" altLang="en-US"/>
          </a:p>
        </p:txBody>
      </p:sp>
      <p:sp>
        <p:nvSpPr>
          <p:cNvPr id="5" name="フッター プレースホルダー 4">
            <a:extLst>
              <a:ext uri="{FF2B5EF4-FFF2-40B4-BE49-F238E27FC236}">
                <a16:creationId xmlns:a16="http://schemas.microsoft.com/office/drawing/2014/main" id="{53D21CF8-A62C-4C1B-BE92-EBAC621F9ADD}"/>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BC436350-4DC7-4002-AB94-1C519E31205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8F90499-0F41-4417-94E4-0ED4DA6A4C8E}" type="slidenum">
              <a:rPr kumimoji="1" lang="ja-JP" altLang="en-US" smtClean="0"/>
              <a:t>‹#›</a:t>
            </a:fld>
            <a:endParaRPr kumimoji="1" lang="ja-JP" altLang="en-US"/>
          </a:p>
        </p:txBody>
      </p:sp>
    </p:spTree>
    <p:extLst>
      <p:ext uri="{BB962C8B-B14F-4D97-AF65-F5344CB8AC3E}">
        <p14:creationId xmlns:p14="http://schemas.microsoft.com/office/powerpoint/2010/main" val="384898375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emf"/><Relationship Id="rId1" Type="http://schemas.openxmlformats.org/officeDocument/2006/relationships/slideLayout" Target="../slideLayouts/slideLayout6.xml"/><Relationship Id="rId4" Type="http://schemas.openxmlformats.org/officeDocument/2006/relationships/image" Target="../media/image3.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a:extLst>
              <a:ext uri="{FF2B5EF4-FFF2-40B4-BE49-F238E27FC236}">
                <a16:creationId xmlns:a16="http://schemas.microsoft.com/office/drawing/2014/main" id="{300CA6CB-F27A-43C2-898C-76372D202A79}"/>
              </a:ext>
            </a:extLst>
          </p:cNvPr>
          <p:cNvSpPr>
            <a:spLocks noGrp="1"/>
          </p:cNvSpPr>
          <p:nvPr>
            <p:ph type="title"/>
          </p:nvPr>
        </p:nvSpPr>
        <p:spPr>
          <a:xfrm>
            <a:off x="876108" y="570076"/>
            <a:ext cx="10288500" cy="1510972"/>
          </a:xfrm>
        </p:spPr>
        <p:txBody>
          <a:bodyPr>
            <a:noAutofit/>
          </a:bodyPr>
          <a:lstStyle/>
          <a:p>
            <a:r>
              <a:rPr lang="ja-JP" altLang="en-US" sz="2400" b="1" dirty="0"/>
              <a:t>「スタンダード」は価格弾力性が高く、値引きを行ったとしても、売上を維持するのに充分な販売数量の増加が見込めることがわかった。</a:t>
            </a:r>
            <a:br>
              <a:rPr lang="ja-JP" altLang="en-US" sz="2400" b="1" dirty="0"/>
            </a:br>
            <a:r>
              <a:rPr lang="ja-JP" altLang="en-US" sz="2400" b="1" dirty="0"/>
              <a:t>この分析結果を踏まえ、「スタンダード」については、新製品の投入に合わせて、価格を５％安く設定することで、マーケットシェアの拡大を目指す。</a:t>
            </a:r>
            <a:endParaRPr kumimoji="1" lang="ja-JP" altLang="en-US" sz="2400" b="1" dirty="0"/>
          </a:p>
        </p:txBody>
      </p:sp>
      <p:sp>
        <p:nvSpPr>
          <p:cNvPr id="6" name="テキスト ボックス 5">
            <a:extLst>
              <a:ext uri="{FF2B5EF4-FFF2-40B4-BE49-F238E27FC236}">
                <a16:creationId xmlns:a16="http://schemas.microsoft.com/office/drawing/2014/main" id="{3312572A-12BF-4BDC-90DB-137CF586F8C9}"/>
              </a:ext>
            </a:extLst>
          </p:cNvPr>
          <p:cNvSpPr txBox="1"/>
          <p:nvPr/>
        </p:nvSpPr>
        <p:spPr>
          <a:xfrm>
            <a:off x="876108" y="5193157"/>
            <a:ext cx="3345312" cy="1077218"/>
          </a:xfrm>
          <a:prstGeom prst="rect">
            <a:avLst/>
          </a:prstGeom>
          <a:noFill/>
        </p:spPr>
        <p:txBody>
          <a:bodyPr wrap="square" rtlCol="0">
            <a:spAutoFit/>
          </a:bodyPr>
          <a:lstStyle/>
          <a:p>
            <a:r>
              <a:rPr lang="ja-JP" altLang="en-US" sz="1600" b="1" dirty="0"/>
              <a:t>「スタンダード」は、価格弾力性が高く、５％程度の値引きまでは、売上を維持したまま、販売数量を増やすことができる。</a:t>
            </a:r>
            <a:endParaRPr kumimoji="1" lang="ja-JP" altLang="en-US" sz="1600" b="1" dirty="0"/>
          </a:p>
        </p:txBody>
      </p:sp>
      <p:sp>
        <p:nvSpPr>
          <p:cNvPr id="7" name="テキスト ボックス 6">
            <a:extLst>
              <a:ext uri="{FF2B5EF4-FFF2-40B4-BE49-F238E27FC236}">
                <a16:creationId xmlns:a16="http://schemas.microsoft.com/office/drawing/2014/main" id="{FA818259-D378-448A-AD57-AA5C46C11D60}"/>
              </a:ext>
            </a:extLst>
          </p:cNvPr>
          <p:cNvSpPr txBox="1"/>
          <p:nvPr/>
        </p:nvSpPr>
        <p:spPr>
          <a:xfrm>
            <a:off x="4346519" y="5183697"/>
            <a:ext cx="3354378" cy="1077218"/>
          </a:xfrm>
          <a:prstGeom prst="rect">
            <a:avLst/>
          </a:prstGeom>
          <a:noFill/>
        </p:spPr>
        <p:txBody>
          <a:bodyPr wrap="square" rtlCol="0">
            <a:spAutoFit/>
          </a:bodyPr>
          <a:lstStyle/>
          <a:p>
            <a:r>
              <a:rPr lang="ja-JP" altLang="en-US" sz="1600" b="1" dirty="0"/>
              <a:t>「スイート」は、価格弾力性が低く、値引きに伴う販売数量の増加が充分ではないため、値引き額に比例して、売上が大幅に減少する。</a:t>
            </a:r>
            <a:endParaRPr kumimoji="1" lang="ja-JP" altLang="en-US" sz="1600" b="1" dirty="0"/>
          </a:p>
        </p:txBody>
      </p:sp>
      <p:sp>
        <p:nvSpPr>
          <p:cNvPr id="8" name="テキスト ボックス 7">
            <a:extLst>
              <a:ext uri="{FF2B5EF4-FFF2-40B4-BE49-F238E27FC236}">
                <a16:creationId xmlns:a16="http://schemas.microsoft.com/office/drawing/2014/main" id="{9301391D-4466-41A2-B03B-D47157B1951E}"/>
              </a:ext>
            </a:extLst>
          </p:cNvPr>
          <p:cNvSpPr txBox="1"/>
          <p:nvPr/>
        </p:nvSpPr>
        <p:spPr>
          <a:xfrm>
            <a:off x="7810230" y="5193157"/>
            <a:ext cx="3354378" cy="1077218"/>
          </a:xfrm>
          <a:prstGeom prst="rect">
            <a:avLst/>
          </a:prstGeom>
          <a:noFill/>
        </p:spPr>
        <p:txBody>
          <a:bodyPr wrap="square" rtlCol="0">
            <a:spAutoFit/>
          </a:bodyPr>
          <a:lstStyle/>
          <a:p>
            <a:r>
              <a:rPr lang="ja-JP" altLang="en-US" sz="1600" b="1" dirty="0"/>
              <a:t>「ビター 」も、価格弾力性が低く、値引きに伴う販売数量の増加が充分ではないため、値引き額に比例して、売上が大幅に減少する。</a:t>
            </a:r>
            <a:endParaRPr kumimoji="1" lang="ja-JP" altLang="en-US" sz="1600" b="1" dirty="0"/>
          </a:p>
        </p:txBody>
      </p:sp>
      <p:pic>
        <p:nvPicPr>
          <p:cNvPr id="9" name="図 8">
            <a:extLst>
              <a:ext uri="{FF2B5EF4-FFF2-40B4-BE49-F238E27FC236}">
                <a16:creationId xmlns:a16="http://schemas.microsoft.com/office/drawing/2014/main" id="{994DE01B-B66A-4FFB-90C9-721E017A62B5}"/>
              </a:ext>
            </a:extLst>
          </p:cNvPr>
          <p:cNvPicPr>
            <a:picLocks noChangeAspect="1"/>
          </p:cNvPicPr>
          <p:nvPr/>
        </p:nvPicPr>
        <p:blipFill>
          <a:blip r:embed="rId2"/>
          <a:stretch>
            <a:fillRect/>
          </a:stretch>
        </p:blipFill>
        <p:spPr>
          <a:xfrm>
            <a:off x="876108" y="2342445"/>
            <a:ext cx="3345312" cy="2614547"/>
          </a:xfrm>
          <a:prstGeom prst="rect">
            <a:avLst/>
          </a:prstGeom>
        </p:spPr>
      </p:pic>
      <p:pic>
        <p:nvPicPr>
          <p:cNvPr id="10" name="図 9">
            <a:extLst>
              <a:ext uri="{FF2B5EF4-FFF2-40B4-BE49-F238E27FC236}">
                <a16:creationId xmlns:a16="http://schemas.microsoft.com/office/drawing/2014/main" id="{34DC62CE-6E6F-4E97-A0E9-F187209CDDA4}"/>
              </a:ext>
            </a:extLst>
          </p:cNvPr>
          <p:cNvPicPr>
            <a:picLocks noChangeAspect="1"/>
          </p:cNvPicPr>
          <p:nvPr/>
        </p:nvPicPr>
        <p:blipFill>
          <a:blip r:embed="rId3"/>
          <a:stretch>
            <a:fillRect/>
          </a:stretch>
        </p:blipFill>
        <p:spPr>
          <a:xfrm>
            <a:off x="4346519" y="2366092"/>
            <a:ext cx="3354378" cy="2614547"/>
          </a:xfrm>
          <a:prstGeom prst="rect">
            <a:avLst/>
          </a:prstGeom>
        </p:spPr>
      </p:pic>
      <p:pic>
        <p:nvPicPr>
          <p:cNvPr id="11" name="図 10">
            <a:extLst>
              <a:ext uri="{FF2B5EF4-FFF2-40B4-BE49-F238E27FC236}">
                <a16:creationId xmlns:a16="http://schemas.microsoft.com/office/drawing/2014/main" id="{1FDF16DA-29EA-453B-8C24-AD4356779C9C}"/>
              </a:ext>
            </a:extLst>
          </p:cNvPr>
          <p:cNvPicPr>
            <a:picLocks noChangeAspect="1"/>
          </p:cNvPicPr>
          <p:nvPr/>
        </p:nvPicPr>
        <p:blipFill>
          <a:blip r:embed="rId4"/>
          <a:stretch>
            <a:fillRect/>
          </a:stretch>
        </p:blipFill>
        <p:spPr>
          <a:xfrm>
            <a:off x="7810230" y="2366092"/>
            <a:ext cx="3354378" cy="2614547"/>
          </a:xfrm>
          <a:prstGeom prst="rect">
            <a:avLst/>
          </a:prstGeom>
        </p:spPr>
      </p:pic>
    </p:spTree>
    <p:extLst>
      <p:ext uri="{BB962C8B-B14F-4D97-AF65-F5344CB8AC3E}">
        <p14:creationId xmlns:p14="http://schemas.microsoft.com/office/powerpoint/2010/main" val="2866567390"/>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138</Words>
  <Application>Microsoft Office PowerPoint</Application>
  <PresentationFormat>ワイド画面</PresentationFormat>
  <Paragraphs>4</Paragraphs>
  <Slides>1</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1</vt:i4>
      </vt:variant>
    </vt:vector>
  </HeadingPairs>
  <TitlesOfParts>
    <vt:vector size="5" baseType="lpstr">
      <vt:lpstr>游ゴシック</vt:lpstr>
      <vt:lpstr>游ゴシック Light</vt:lpstr>
      <vt:lpstr>Arial</vt:lpstr>
      <vt:lpstr>Office テーマ</vt:lpstr>
      <vt:lpstr>「スタンダード」は価格弾力性が高く、値引きを行ったとしても、売上を維持するのに充分な販売数量の増加が見込めることがわかった。 この分析結果を踏まえ、「スタンダード」については、新製品の投入に合わせて、価格を５％安く設定することで、マーケットシェアの拡大を目指す。</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「スタンダード」は価格弾力性が高く、値引きを行ったとしても、売上を維持するのに充分な販売数量の増加が見込めることがわかった。 この分析結果を踏まえ、「スタンダード」については、新製品の投入に合わせて、価格を５％安く設定することで、マーケットシェアの拡大を目指す。</dc:title>
  <dc:creator>John</dc:creator>
  <cp:lastModifiedBy>John</cp:lastModifiedBy>
  <cp:revision>1</cp:revision>
  <dcterms:created xsi:type="dcterms:W3CDTF">2018-08-01T09:25:47Z</dcterms:created>
  <dcterms:modified xsi:type="dcterms:W3CDTF">2018-08-01T09:25:54Z</dcterms:modified>
</cp:coreProperties>
</file>

<file path=docProps/thumbnail.jpeg>
</file>