
<file path=[Content_Types].xml><?xml version="1.0" encoding="utf-8"?>
<Types xmlns="http://schemas.openxmlformats.org/package/2006/content-types">
  <Default Extension="tmp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60" r:id="rId1"/>
  </p:sldMasterIdLst>
  <p:sldIdLst>
    <p:sldId id="256" r:id="rId2"/>
    <p:sldId id="259" r:id="rId3"/>
    <p:sldId id="261" r:id="rId4"/>
    <p:sldId id="260" r:id="rId5"/>
    <p:sldId id="258" r:id="rId6"/>
    <p:sldId id="262" r:id="rId7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570" userDrawn="1">
          <p15:clr>
            <a:srgbClr val="A4A3A4"/>
          </p15:clr>
        </p15:guide>
        <p15:guide id="2" pos="513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58" d="100"/>
          <a:sy n="58" d="100"/>
        </p:scale>
        <p:origin x="84" y="150"/>
      </p:cViewPr>
      <p:guideLst>
        <p:guide orient="horz" pos="1570"/>
        <p:guide pos="513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User01\Documents\PowerPoint2010&#24540;&#29992;\&#24489;&#32722;&#21839;&#38988;\&#24489;&#32722;2-1&#12288;&#12509;&#12452;&#12531;&#12488;&#12459;&#12540;&#12489;&#24066;&#22580;&#35519;&#26619;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User01\Documents\PowerPoint2010&#24540;&#29992;\&#24489;&#32722;&#21839;&#38988;\&#24489;&#32722;2-1&#12288;&#12509;&#12452;&#12531;&#12488;&#12459;&#12540;&#12489;&#24066;&#22580;&#35519;&#26619;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ポイントカード所有枚数!$B$3</c:f>
              <c:strCache>
                <c:ptCount val="1"/>
                <c:pt idx="0">
                  <c:v>人数</c:v>
                </c:pt>
              </c:strCache>
            </c:strRef>
          </c:tx>
          <c:cat>
            <c:strRef>
              <c:f>ポイントカード所有枚数!$A$4:$A$9</c:f>
              <c:strCache>
                <c:ptCount val="6"/>
                <c:pt idx="0">
                  <c:v>0枚</c:v>
                </c:pt>
                <c:pt idx="1">
                  <c:v>1枚</c:v>
                </c:pt>
                <c:pt idx="2">
                  <c:v>2～5枚</c:v>
                </c:pt>
                <c:pt idx="3">
                  <c:v>6～9枚</c:v>
                </c:pt>
                <c:pt idx="4">
                  <c:v>10枚以上</c:v>
                </c:pt>
                <c:pt idx="5">
                  <c:v>無回答</c:v>
                </c:pt>
              </c:strCache>
            </c:strRef>
          </c:cat>
          <c:val>
            <c:numRef>
              <c:f>ポイントカード所有枚数!$B$4:$B$9</c:f>
              <c:numCache>
                <c:formatCode>General</c:formatCode>
                <c:ptCount val="6"/>
                <c:pt idx="0">
                  <c:v>174</c:v>
                </c:pt>
                <c:pt idx="1">
                  <c:v>213</c:v>
                </c:pt>
                <c:pt idx="2">
                  <c:v>2126</c:v>
                </c:pt>
                <c:pt idx="3">
                  <c:v>782</c:v>
                </c:pt>
                <c:pt idx="4">
                  <c:v>297</c:v>
                </c:pt>
                <c:pt idx="5">
                  <c:v>71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A01-4FE0-90C6-5B4679C3BD7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overlay val="0"/>
      <c:txPr>
        <a:bodyPr/>
        <a:lstStyle/>
        <a:p>
          <a:pPr>
            <a:defRPr sz="2400"/>
          </a:pPr>
          <a:endParaRPr lang="ja-JP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ポイントカード利用の意向!$B$3</c:f>
              <c:strCache>
                <c:ptCount val="1"/>
                <c:pt idx="0">
                  <c:v>人数</c:v>
                </c:pt>
              </c:strCache>
            </c:strRef>
          </c:tx>
          <c:cat>
            <c:strRef>
              <c:f>ポイントカード利用の意向!$A$4:$A$7</c:f>
              <c:strCache>
                <c:ptCount val="4"/>
                <c:pt idx="0">
                  <c:v>利用したい</c:v>
                </c:pt>
                <c:pt idx="1">
                  <c:v>利用したくない</c:v>
                </c:pt>
                <c:pt idx="2">
                  <c:v>どちらともいえない</c:v>
                </c:pt>
                <c:pt idx="3">
                  <c:v>無回答</c:v>
                </c:pt>
              </c:strCache>
            </c:strRef>
          </c:cat>
          <c:val>
            <c:numRef>
              <c:f>ポイントカード利用の意向!$B$4:$B$7</c:f>
              <c:numCache>
                <c:formatCode>General</c:formatCode>
                <c:ptCount val="4"/>
                <c:pt idx="0">
                  <c:v>2150</c:v>
                </c:pt>
                <c:pt idx="1">
                  <c:v>67</c:v>
                </c:pt>
                <c:pt idx="2">
                  <c:v>245</c:v>
                </c:pt>
                <c:pt idx="3">
                  <c:v>18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C13-4F11-96A2-6D226DF9C7C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>
        <c:manualLayout>
          <c:xMode val="edge"/>
          <c:yMode val="edge"/>
          <c:x val="0.65543021456090611"/>
          <c:y val="9.9688337077221661E-2"/>
          <c:w val="0.33256671738294452"/>
          <c:h val="0.76415999637453336"/>
        </c:manualLayout>
      </c:layout>
      <c:overlay val="0"/>
      <c:txPr>
        <a:bodyPr/>
        <a:lstStyle/>
        <a:p>
          <a:pPr>
            <a:defRPr sz="2400">
              <a:latin typeface="ＭＳ Ｐゴシック" panose="020B0600070205080204" pitchFamily="50" charset="-128"/>
              <a:ea typeface="ＭＳ Ｐゴシック" panose="020B0600070205080204" pitchFamily="50" charset="-128"/>
            </a:defRPr>
          </a:pPr>
          <a:endParaRPr lang="ja-JP"/>
        </a:p>
      </c:txPr>
    </c:legend>
    <c:plotVisOnly val="1"/>
    <c:dispBlanksAs val="gap"/>
    <c:showDLblsOverMax val="0"/>
  </c:chart>
  <c:externalData r:id="rId1">
    <c:autoUpdate val="0"/>
  </c:externalData>
</c:chartSpace>
</file>

<file path=ppt/media/image1.tmp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sp>
          <p:nvSpPr>
            <p:cNvPr id="15" name="Freeform 14"/>
            <p:cNvSpPr/>
            <p:nvPr/>
          </p:nvSpPr>
          <p:spPr>
            <a:xfrm>
              <a:off x="0" y="-7862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2016/2/14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677333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2016/2/14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269888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2016/2/14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21126132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2016/2/14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1749404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2016/2/14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85148614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2016/2/14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633612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2016/2/14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1183938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2016/2/14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327670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2016/2/14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406128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2016/2/14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901827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2016/2/14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48308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2016/2/14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08287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2016/2/14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19713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2016/2/14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715179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2016/2/14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981893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49F43-93FB-450F-BF9A-255938A67D32}" type="datetimeFigureOut">
              <a:rPr kumimoji="1" lang="ja-JP" altLang="en-US" smtClean="0"/>
              <a:pPr/>
              <a:t>2016/2/14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62325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349F43-93FB-450F-BF9A-255938A67D32}" type="datetimeFigureOut">
              <a:rPr kumimoji="1" lang="ja-JP" altLang="en-US" smtClean="0"/>
              <a:pPr/>
              <a:t>2016/2/14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47A5BB9D-D0F6-45C0-9438-3506D9E3A18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587097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1" r:id="rId1"/>
    <p:sldLayoutId id="2147483762" r:id="rId2"/>
    <p:sldLayoutId id="2147483763" r:id="rId3"/>
    <p:sldLayoutId id="2147483764" r:id="rId4"/>
    <p:sldLayoutId id="2147483765" r:id="rId5"/>
    <p:sldLayoutId id="2147483766" r:id="rId6"/>
    <p:sldLayoutId id="2147483767" r:id="rId7"/>
    <p:sldLayoutId id="2147483768" r:id="rId8"/>
    <p:sldLayoutId id="2147483769" r:id="rId9"/>
    <p:sldLayoutId id="2147483770" r:id="rId10"/>
    <p:sldLayoutId id="2147483771" r:id="rId11"/>
    <p:sldLayoutId id="2147483772" r:id="rId12"/>
    <p:sldLayoutId id="2147483773" r:id="rId13"/>
    <p:sldLayoutId id="2147483774" r:id="rId14"/>
    <p:sldLayoutId id="2147483775" r:id="rId15"/>
    <p:sldLayoutId id="2147483776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mp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 smtClean="0"/>
              <a:t>ポイントカード</a:t>
            </a:r>
            <a:br>
              <a:rPr kumimoji="1" lang="ja-JP" altLang="en-US" dirty="0" smtClean="0"/>
            </a:br>
            <a:r>
              <a:rPr kumimoji="1" lang="ja-JP" altLang="en-US" dirty="0" smtClean="0"/>
              <a:t>市場調査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altLang="ja-JP" dirty="0" smtClean="0"/>
              <a:t>PP</a:t>
            </a:r>
            <a:r>
              <a:rPr lang="ja-JP" altLang="en-US" dirty="0" smtClean="0"/>
              <a:t>企画　マーケティング事業部</a:t>
            </a:r>
            <a:endParaRPr lang="ja-JP" altLang="en-US" dirty="0"/>
          </a:p>
          <a:p>
            <a:endParaRPr kumimoji="1" lang="ja-JP" alt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b="1" dirty="0" smtClean="0"/>
              <a:t>ポイントカード所有枚数</a:t>
            </a:r>
            <a:endParaRPr kumimoji="1" lang="ja-JP" altLang="en-US" b="1" dirty="0"/>
          </a:p>
        </p:txBody>
      </p:sp>
      <p:graphicFrame>
        <p:nvGraphicFramePr>
          <p:cNvPr id="4" name="コンテンツ プレースホルダ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43962512"/>
              </p:ext>
            </p:extLst>
          </p:nvPr>
        </p:nvGraphicFramePr>
        <p:xfrm>
          <a:off x="2133601" y="1628801"/>
          <a:ext cx="6348413" cy="44132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ja-JP" altLang="en-US" b="1" dirty="0" smtClean="0"/>
              <a:t>ポイントカード利用の意向</a:t>
            </a:r>
            <a:endParaRPr kumimoji="1" lang="ja-JP" altLang="en-US" b="1" dirty="0"/>
          </a:p>
        </p:txBody>
      </p:sp>
      <p:graphicFrame>
        <p:nvGraphicFramePr>
          <p:cNvPr id="4" name="コンテンツ プレースホルダ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54805450"/>
              </p:ext>
            </p:extLst>
          </p:nvPr>
        </p:nvGraphicFramePr>
        <p:xfrm>
          <a:off x="2133600" y="1844825"/>
          <a:ext cx="6698704" cy="419720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ja-JP" altLang="en-US" b="1" dirty="0" smtClean="0"/>
              <a:t>ポイントカード</a:t>
            </a:r>
            <a:br>
              <a:rPr lang="ja-JP" altLang="en-US" b="1" dirty="0" smtClean="0"/>
            </a:br>
            <a:r>
              <a:rPr lang="ja-JP" altLang="en-US" b="1" dirty="0"/>
              <a:t>利用</a:t>
            </a:r>
            <a:r>
              <a:rPr lang="ja-JP" altLang="en-US" b="1" dirty="0" smtClean="0"/>
              <a:t>する主な店舗・施設</a:t>
            </a:r>
            <a:endParaRPr lang="ja-JP" altLang="en-US" b="1" dirty="0"/>
          </a:p>
        </p:txBody>
      </p:sp>
      <p:pic>
        <p:nvPicPr>
          <p:cNvPr id="4" name="コンテンツ プレースホルダー 3" descr="画面の領域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642156" y="2348880"/>
            <a:ext cx="5925768" cy="2552638"/>
          </a:xfrm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b="1" dirty="0" smtClean="0"/>
              <a:t>ポイントカードへの不満</a:t>
            </a:r>
            <a:endParaRPr kumimoji="1" lang="ja-JP" altLang="en-US" b="1" dirty="0"/>
          </a:p>
        </p:txBody>
      </p:sp>
      <p:sp>
        <p:nvSpPr>
          <p:cNvPr id="4" name="コンテンツ プレースホルダ 3"/>
          <p:cNvSpPr>
            <a:spLocks noGrp="1"/>
          </p:cNvSpPr>
          <p:nvPr>
            <p:ph idx="1"/>
          </p:nvPr>
        </p:nvSpPr>
        <p:spPr>
          <a:xfrm>
            <a:off x="2133599" y="1628801"/>
            <a:ext cx="6698705" cy="4412563"/>
          </a:xfrm>
        </p:spPr>
        <p:txBody>
          <a:bodyPr>
            <a:normAutofit/>
          </a:bodyPr>
          <a:lstStyle/>
          <a:p>
            <a:pPr lvl="0"/>
            <a:r>
              <a:rPr lang="ja-JP" altLang="ja-JP" sz="2100" dirty="0"/>
              <a:t>カードを忘れるとポイントがつかない</a:t>
            </a:r>
            <a:endParaRPr lang="ja-JP" altLang="ja-JP" sz="2100" i="1" dirty="0"/>
          </a:p>
          <a:p>
            <a:pPr lvl="0"/>
            <a:r>
              <a:rPr lang="ja-JP" altLang="ja-JP" sz="2100" dirty="0"/>
              <a:t>枚数が増えて持ち運ぶのが面倒</a:t>
            </a:r>
            <a:endParaRPr lang="ja-JP" altLang="ja-JP" sz="2100" i="1" dirty="0"/>
          </a:p>
          <a:p>
            <a:pPr lvl="0"/>
            <a:r>
              <a:rPr lang="ja-JP" altLang="ja-JP" sz="2100" dirty="0"/>
              <a:t>期限を忘れていてポイントがなくなった</a:t>
            </a:r>
            <a:endParaRPr lang="ja-JP" altLang="ja-JP" sz="2100" i="1" dirty="0"/>
          </a:p>
          <a:p>
            <a:pPr lvl="0"/>
            <a:r>
              <a:rPr lang="ja-JP" altLang="ja-JP" sz="2100" dirty="0"/>
              <a:t>２枚作ってしまったカードの合算ができない</a:t>
            </a:r>
            <a:endParaRPr lang="ja-JP" altLang="ja-JP" sz="2100" i="1" dirty="0"/>
          </a:p>
          <a:p>
            <a:pPr lvl="0"/>
            <a:r>
              <a:rPr lang="ja-JP" altLang="ja-JP" sz="2100" dirty="0"/>
              <a:t>レジで複数のカードから探すのが煩わしい</a:t>
            </a:r>
            <a:endParaRPr lang="ja-JP" altLang="ja-JP" sz="2100" i="1" dirty="0"/>
          </a:p>
          <a:p>
            <a:pPr lvl="0"/>
            <a:r>
              <a:rPr lang="ja-JP" altLang="ja-JP" sz="2100" dirty="0"/>
              <a:t>ポイントの残高がわかりづらい</a:t>
            </a:r>
            <a:endParaRPr lang="ja-JP" altLang="ja-JP" sz="2100" i="1" dirty="0"/>
          </a:p>
          <a:p>
            <a:endParaRPr lang="ja-JP" altLang="en-US" sz="21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b="1" dirty="0" smtClean="0"/>
              <a:t>ポイントカードへの希望</a:t>
            </a:r>
            <a:endParaRPr kumimoji="1" lang="ja-JP" altLang="en-US" b="1" dirty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133599" y="1772817"/>
            <a:ext cx="6770713" cy="4150623"/>
          </a:xfrm>
        </p:spPr>
        <p:txBody>
          <a:bodyPr>
            <a:normAutofit/>
          </a:bodyPr>
          <a:lstStyle/>
          <a:p>
            <a:r>
              <a:rPr lang="ja-JP" altLang="en-US" sz="2100" dirty="0"/>
              <a:t>ポイントがアップするようなサービス</a:t>
            </a:r>
          </a:p>
          <a:p>
            <a:pPr lvl="1"/>
            <a:r>
              <a:rPr lang="ja-JP" altLang="en-US" sz="2100" dirty="0"/>
              <a:t>誕生日サービス</a:t>
            </a:r>
          </a:p>
          <a:p>
            <a:pPr lvl="1"/>
            <a:r>
              <a:rPr lang="ja-JP" altLang="en-US" sz="2100" dirty="0"/>
              <a:t>記念日サービス</a:t>
            </a:r>
          </a:p>
          <a:p>
            <a:pPr lvl="1"/>
            <a:r>
              <a:rPr lang="ja-JP" altLang="en-US" sz="2100" dirty="0"/>
              <a:t>雨の日サービス</a:t>
            </a:r>
          </a:p>
          <a:p>
            <a:pPr lvl="1"/>
            <a:r>
              <a:rPr lang="ja-JP" altLang="en-US" sz="2100" dirty="0"/>
              <a:t>リサイクルに協力するとポイントがつく</a:t>
            </a:r>
          </a:p>
          <a:p>
            <a:r>
              <a:rPr lang="ja-JP" altLang="en-US" sz="2100" dirty="0"/>
              <a:t>ほかのカードとの連携</a:t>
            </a:r>
          </a:p>
          <a:p>
            <a:pPr lvl="1"/>
            <a:r>
              <a:rPr lang="ja-JP" altLang="en-US" sz="2100" dirty="0"/>
              <a:t>ほかのお店でも使えるようにしてほしい</a:t>
            </a:r>
          </a:p>
          <a:p>
            <a:pPr lvl="1"/>
            <a:r>
              <a:rPr lang="ja-JP" altLang="en-US" sz="2100" dirty="0"/>
              <a:t>ほかのカードとまとめてほしい</a:t>
            </a:r>
          </a:p>
          <a:p>
            <a:pPr lvl="1"/>
            <a:endParaRPr lang="ja-JP" altLang="en-US" sz="21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ファセット">
  <a:themeElements>
    <a:clrScheme name="ファセット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5FCBEF"/>
      </a:accent1>
      <a:accent2>
        <a:srgbClr val="2E83C3"/>
      </a:accent2>
      <a:accent3>
        <a:srgbClr val="42D0A2"/>
      </a:accent3>
      <a:accent4>
        <a:srgbClr val="2E946B"/>
      </a:accent4>
      <a:accent5>
        <a:srgbClr val="42B051"/>
      </a:accent5>
      <a:accent6>
        <a:srgbClr val="96D141"/>
      </a:accent6>
      <a:hlink>
        <a:srgbClr val="3FCDE7"/>
      </a:hlink>
      <a:folHlink>
        <a:srgbClr val="A9D3E1"/>
      </a:folHlink>
    </a:clrScheme>
    <a:fontScheme name="ファセット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ファセッ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0B5AB586-D108-4FC1-8368-649FE654B89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671</TotalTime>
  <Words>110</Words>
  <Application>Microsoft Office PowerPoint</Application>
  <PresentationFormat>ワイド画面</PresentationFormat>
  <Paragraphs>21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1" baseType="lpstr">
      <vt:lpstr>メイリオ</vt:lpstr>
      <vt:lpstr>Arial</vt:lpstr>
      <vt:lpstr>Trebuchet MS</vt:lpstr>
      <vt:lpstr>Wingdings 3</vt:lpstr>
      <vt:lpstr>ファセット</vt:lpstr>
      <vt:lpstr>ポイントカード 市場調査</vt:lpstr>
      <vt:lpstr>ポイントカード所有枚数</vt:lpstr>
      <vt:lpstr>ポイントカード利用の意向</vt:lpstr>
      <vt:lpstr>ポイントカード 利用する主な店舗・施設</vt:lpstr>
      <vt:lpstr>ポイントカードへの不満</vt:lpstr>
      <vt:lpstr>ポイントカードへの希望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ポイントカード市場調査</dc:title>
  <dc:creator>01 User</dc:creator>
  <cp:lastModifiedBy>01 User</cp:lastModifiedBy>
  <cp:revision>59</cp:revision>
  <dcterms:created xsi:type="dcterms:W3CDTF">2006-12-24T14:59:16Z</dcterms:created>
  <dcterms:modified xsi:type="dcterms:W3CDTF">2016-02-14T11:40:14Z</dcterms:modified>
</cp:coreProperties>
</file>

<file path=docProps/thumbnail.jpeg>
</file>