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9" r:id="rId3"/>
    <p:sldId id="261" r:id="rId4"/>
    <p:sldId id="260" r:id="rId5"/>
    <p:sldId id="258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5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816" y="66"/>
      </p:cViewPr>
      <p:guideLst>
        <p:guide orient="horz" pos="1570"/>
        <p:guide pos="5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ポイントカード所有枚数!$B$3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ポイントカード所有枚数!$A$4:$A$9</c:f>
              <c:strCache>
                <c:ptCount val="6"/>
                <c:pt idx="0">
                  <c:v>0枚</c:v>
                </c:pt>
                <c:pt idx="1">
                  <c:v>1枚</c:v>
                </c:pt>
                <c:pt idx="2">
                  <c:v>2～5枚</c:v>
                </c:pt>
                <c:pt idx="3">
                  <c:v>6～9枚</c:v>
                </c:pt>
                <c:pt idx="4">
                  <c:v>10枚以上</c:v>
                </c:pt>
                <c:pt idx="5">
                  <c:v>無回答</c:v>
                </c:pt>
              </c:strCache>
            </c:strRef>
          </c:cat>
          <c:val>
            <c:numRef>
              <c:f>ポイントカード所有枚数!$B$4:$B$9</c:f>
              <c:numCache>
                <c:formatCode>General</c:formatCode>
                <c:ptCount val="6"/>
                <c:pt idx="0">
                  <c:v>174</c:v>
                </c:pt>
                <c:pt idx="1">
                  <c:v>213</c:v>
                </c:pt>
                <c:pt idx="2">
                  <c:v>2126</c:v>
                </c:pt>
                <c:pt idx="3">
                  <c:v>782</c:v>
                </c:pt>
                <c:pt idx="4">
                  <c:v>297</c:v>
                </c:pt>
                <c:pt idx="5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4C-4A87-990C-AAE0CFFB0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ポイントカード利用の意向!$B$3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ポイントカード利用の意向!$A$4:$A$7</c:f>
              <c:strCache>
                <c:ptCount val="4"/>
                <c:pt idx="0">
                  <c:v>利用したい</c:v>
                </c:pt>
                <c:pt idx="1">
                  <c:v>利用したくない</c:v>
                </c:pt>
                <c:pt idx="2">
                  <c:v>どちらともいえない</c:v>
                </c:pt>
                <c:pt idx="3">
                  <c:v>無回答</c:v>
                </c:pt>
              </c:strCache>
            </c:strRef>
          </c:cat>
          <c:val>
            <c:numRef>
              <c:f>ポイントカード利用の意向!$B$4:$B$7</c:f>
              <c:numCache>
                <c:formatCode>General</c:formatCode>
                <c:ptCount val="4"/>
                <c:pt idx="0">
                  <c:v>2150</c:v>
                </c:pt>
                <c:pt idx="1">
                  <c:v>67</c:v>
                </c:pt>
                <c:pt idx="2">
                  <c:v>245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12-4668-9A70-0A156847E1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74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99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03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92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63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9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03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51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59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61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2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7349F43-93FB-450F-BF9A-255938A67D32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5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24489;&#32722;2-1&#12288;&#12509;&#12452;&#12531;&#12488;&#12459;&#12540;&#12489;&#24066;&#22580;&#35519;&#26619;.xlsx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01\Documents\PowerPoint2021&#24540;&#29992;\&#24489;&#32722;&#21839;&#38988;\&#24489;&#32722;2-1&#12288;IC&#12459;&#12540;&#12489;&#12398;&#12372;&#25552;&#26696;.pptx#-1,7,&#20170;&#24460;&#12398;&#12469;&#12540;&#12499;&#12473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5000" dirty="0"/>
              <a:t>ポイントカード市場調査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/>
              <a:t>PP</a:t>
            </a:r>
            <a:r>
              <a:rPr lang="ja-JP" altLang="en-US" sz="2000" dirty="0"/>
              <a:t>企画　マーケティング事業部</a:t>
            </a:r>
          </a:p>
          <a:p>
            <a:endParaRPr lang="ja-JP" altLang="en-US" sz="2000" dirty="0"/>
          </a:p>
        </p:txBody>
      </p:sp>
      <p:pic>
        <p:nvPicPr>
          <p:cNvPr id="4" name="大きな古時計">
            <a:hlinkClick r:id="" action="ppaction://media"/>
            <a:extLst>
              <a:ext uri="{FF2B5EF4-FFF2-40B4-BE49-F238E27FC236}">
                <a16:creationId xmlns:a16="http://schemas.microsoft.com/office/drawing/2014/main" id="{5237A282-E525-4E3E-9F99-71FEDB4CBA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8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ポイントカード所有枚数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09800" y="2120900"/>
          <a:ext cx="7772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096132" y="6000768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hlinkClick r:id="rId3" action="ppaction://hlinkfile"/>
              </a:rPr>
              <a:t>Excel</a:t>
            </a:r>
            <a:r>
              <a:rPr lang="ja-JP" altLang="en-US" dirty="0">
                <a:hlinkClick r:id="rId3" action="ppaction://hlinkfile"/>
              </a:rPr>
              <a:t>の表へ</a:t>
            </a:r>
            <a:endParaRPr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ポイントカード利用の意向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09800" y="2120900"/>
          <a:ext cx="7772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</a:t>
            </a:r>
            <a:br>
              <a:rPr lang="ja-JP" altLang="en-US" b="1" dirty="0"/>
            </a:br>
            <a:r>
              <a:rPr lang="ja-JP" altLang="en-US" b="1" dirty="0"/>
              <a:t>利用する主な店舗・施設</a:t>
            </a:r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309973E-8FB7-4083-A642-79CB88A24C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848" y="2162015"/>
            <a:ext cx="9211009" cy="39607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ポイントカードへの不満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カードを忘れるとポイントがつかない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枚数が増えて持ち運ぶのが面倒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期限を忘れていてポイントがなくなった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２枚作ってしまったカードの合算ができない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レジで複数のカードから探すのが煩わしい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0000"/>
              </a:lnSpc>
              <a:spcAft>
                <a:spcPts val="1000"/>
              </a:spcAft>
              <a:buFont typeface="Wingdings" panose="05000000000000000000" pitchFamily="2" charset="2"/>
              <a:buChar char=""/>
              <a:tabLst>
                <a:tab pos="457200" algn="l"/>
              </a:tabLst>
            </a:pPr>
            <a:r>
              <a:rPr lang="ja-JP" altLang="ja-JP" sz="1800" i="0" dirty="0">
                <a:effectLst/>
                <a:latin typeface="Constantia" panose="02030602050306030303" pitchFamily="18" charset="0"/>
                <a:ea typeface="游ゴシック" panose="020B0400000000000000" pitchFamily="50" charset="-128"/>
                <a:cs typeface="Times New Roman" panose="02020603050405020304" pitchFamily="18" charset="0"/>
              </a:rPr>
              <a:t>ポイントの残高がわかりづらい</a:t>
            </a:r>
            <a:endParaRPr lang="ja-JP" altLang="ja-JP" sz="1800" i="1" dirty="0">
              <a:effectLst/>
              <a:latin typeface="Constantia" panose="02030602050306030303" pitchFamily="18" charset="0"/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ポイントがアップするようなサービス</a:t>
            </a:r>
          </a:p>
          <a:p>
            <a:pPr lvl="1"/>
            <a:r>
              <a:rPr lang="ja-JP" altLang="en-US" sz="2000" dirty="0"/>
              <a:t>誕生日サービス</a:t>
            </a:r>
          </a:p>
          <a:p>
            <a:pPr lvl="1"/>
            <a:r>
              <a:rPr lang="ja-JP" altLang="en-US" sz="2000" dirty="0"/>
              <a:t>記念日サービス</a:t>
            </a:r>
          </a:p>
          <a:p>
            <a:pPr lvl="1"/>
            <a:r>
              <a:rPr lang="ja-JP" altLang="en-US" sz="2000" dirty="0"/>
              <a:t>雨の日サービス</a:t>
            </a:r>
          </a:p>
          <a:p>
            <a:pPr lvl="1"/>
            <a:r>
              <a:rPr lang="ja-JP" altLang="en-US" sz="2000" dirty="0"/>
              <a:t>リサイクルに協力するとポイントがつく</a:t>
            </a:r>
          </a:p>
          <a:p>
            <a:r>
              <a:rPr lang="ja-JP" altLang="en-US" dirty="0"/>
              <a:t>ほかのカードとの連携</a:t>
            </a:r>
          </a:p>
          <a:p>
            <a:pPr lvl="1"/>
            <a:r>
              <a:rPr lang="ja-JP" altLang="en-US" sz="2000" dirty="0"/>
              <a:t>ほかのお店でも使えるようにしてほしい</a:t>
            </a:r>
          </a:p>
          <a:p>
            <a:pPr lvl="1"/>
            <a:r>
              <a:rPr lang="ja-JP" altLang="en-US" sz="2000" dirty="0"/>
              <a:t>ほかのカードとまとめてほしい</a:t>
            </a:r>
          </a:p>
          <a:p>
            <a:pPr lvl="1"/>
            <a:endParaRPr lang="ja-JP" altLang="en-US" sz="2000" dirty="0"/>
          </a:p>
        </p:txBody>
      </p:sp>
      <p:sp>
        <p:nvSpPr>
          <p:cNvPr id="4" name="動作設定ボタン: ドキュメント 3">
            <a:hlinkClick r:id="rId2" action="ppaction://hlinkpres?slideindex=7&amp;slidetitle=今後のサービス" highlightClick="1"/>
            <a:extLst>
              <a:ext uri="{FF2B5EF4-FFF2-40B4-BE49-F238E27FC236}">
                <a16:creationId xmlns:a16="http://schemas.microsoft.com/office/drawing/2014/main" id="{BB9C5398-E706-4ECB-A0F0-80828B9422D9}"/>
              </a:ext>
            </a:extLst>
          </p:cNvPr>
          <p:cNvSpPr/>
          <p:nvPr/>
        </p:nvSpPr>
        <p:spPr>
          <a:xfrm>
            <a:off x="10416480" y="5949280"/>
            <a:ext cx="705672" cy="720080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827</TotalTime>
  <Words>126</Words>
  <Application>Microsoft Office PowerPoint</Application>
  <PresentationFormat>ワイド画面</PresentationFormat>
  <Paragraphs>22</Paragraphs>
  <Slides>6</Slides>
  <Notes>0</Notes>
  <HiddenSlides>0</HiddenSlides>
  <MMClips>1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Constantia</vt:lpstr>
      <vt:lpstr>Rockwell</vt:lpstr>
      <vt:lpstr>Rockwell Condensed</vt:lpstr>
      <vt:lpstr>Wingdings</vt:lpstr>
      <vt:lpstr>木版活字</vt:lpstr>
      <vt:lpstr>ポイントカード市場調査</vt:lpstr>
      <vt:lpstr>ポイントカード所有枚数</vt:lpstr>
      <vt:lpstr>ポイントカード利用の意向</vt:lpstr>
      <vt:lpstr>ポイントカード 利用する主な店舗・施設</vt:lpstr>
      <vt:lpstr>ポイントカードへの不満</vt:lpstr>
      <vt:lpstr>ポイントカードへの希望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ポイントカード市場調査</dc:title>
  <dc:creator>01 User</dc:creator>
  <cp:lastModifiedBy>01User</cp:lastModifiedBy>
  <cp:revision>54</cp:revision>
  <dcterms:created xsi:type="dcterms:W3CDTF">2006-12-24T14:59:16Z</dcterms:created>
  <dcterms:modified xsi:type="dcterms:W3CDTF">2022-02-13T08:21:25Z</dcterms:modified>
</cp:coreProperties>
</file>