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6" r:id="rId2"/>
    <p:sldId id="274" r:id="rId3"/>
    <p:sldId id="266" r:id="rId4"/>
    <p:sldId id="278" r:id="rId5"/>
    <p:sldId id="260" r:id="rId6"/>
    <p:sldId id="261" r:id="rId7"/>
    <p:sldId id="270" r:id="rId8"/>
    <p:sldId id="267" r:id="rId9"/>
    <p:sldId id="279" r:id="rId10"/>
    <p:sldId id="268" r:id="rId11"/>
    <p:sldId id="276" r:id="rId12"/>
    <p:sldId id="272" r:id="rId13"/>
    <p:sldId id="271" r:id="rId14"/>
    <p:sldId id="269" r:id="rId15"/>
    <p:sldId id="277" r:id="rId1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DD"/>
    <a:srgbClr val="FFFF99"/>
    <a:srgbClr val="FFFFCC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8" autoAdjust="0"/>
    <p:restoredTop sz="94649" autoAdjust="0"/>
  </p:normalViewPr>
  <p:slideViewPr>
    <p:cSldViewPr>
      <p:cViewPr varScale="1">
        <p:scale>
          <a:sx n="68" d="100"/>
          <a:sy n="68" d="100"/>
        </p:scale>
        <p:origin x="576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9840776"/>
        <c:axId val="409842736"/>
        <c:axId val="0"/>
      </c:bar3DChart>
      <c:catAx>
        <c:axId val="409840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842736"/>
        <c:crosses val="autoZero"/>
        <c:auto val="1"/>
        <c:lblAlgn val="ctr"/>
        <c:lblOffset val="100"/>
        <c:noMultiLvlLbl val="0"/>
      </c:catAx>
      <c:valAx>
        <c:axId val="40984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840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854"/>
          <c:y val="1.1224130643578004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5027E-2"/>
          <c:y val="0.11955113199113659"/>
          <c:w val="0.78366117429765658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95-49EA-ADE2-FD1985B6B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9291488"/>
        <c:axId val="361130912"/>
      </c:lineChart>
      <c:catAx>
        <c:axId val="39929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1130912"/>
        <c:crosses val="autoZero"/>
        <c:auto val="1"/>
        <c:lblAlgn val="ctr"/>
        <c:lblOffset val="100"/>
        <c:noMultiLvlLbl val="0"/>
      </c:catAx>
      <c:valAx>
        <c:axId val="36113091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9291488"/>
        <c:crosses val="autoZero"/>
        <c:crossBetween val="between"/>
      </c:valAx>
      <c:spPr>
        <a:gradFill flip="none" rotWithShape="1">
          <a:gsLst>
            <a:gs pos="4000">
              <a:srgbClr val="FFFF99"/>
            </a:gs>
            <a:gs pos="100000">
              <a:srgbClr val="FFFFDD"/>
            </a:gs>
          </a:gsLst>
          <a:lin ang="16200000" scaled="1"/>
          <a:tileRect/>
        </a:gradFill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03EB1FEE-CBF7-4247-956E-F1B749447D86}">
      <dgm:prSet custT="1"/>
      <dgm:spPr/>
      <dgm:t>
        <a:bodyPr/>
        <a:lstStyle/>
        <a:p>
          <a:pPr rtl="0"/>
          <a:r>
            <a:rPr kumimoji="1" lang="ja-JP" altLang="en-US" sz="2800" dirty="0"/>
            <a:t>的確な分析レポート</a:t>
          </a:r>
          <a:endParaRPr lang="ja-JP" altLang="en-US" sz="2800" dirty="0"/>
        </a:p>
      </dgm:t>
    </dgm:pt>
    <dgm:pt modelId="{ED990DB2-41DF-4688-A789-BFF7F72B1F2A}" type="par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2AD35992-86D6-4550-93AB-A46311082C7D}" type="sib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4C37ECED-6B09-4024-AC3A-18B74088132A}" type="pres">
      <dgm:prSet presAssocID="{03EB1FEE-CBF7-4247-956E-F1B749447D8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6F9B5A-379C-45B3-83B2-719F47D17FED}" type="pres">
      <dgm:prSet presAssocID="{2AD35992-86D6-4550-93AB-A46311082C7D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5017F32D-6F9F-4D56-A86C-343CC288C466}" srcId="{7BD1D79D-9AF5-4DD6-AEC0-2BDEA82F6A2C}" destId="{03EB1FEE-CBF7-4247-956E-F1B749447D86}" srcOrd="1" destOrd="0" parTransId="{ED990DB2-41DF-4688-A789-BFF7F72B1F2A}" sibTransId="{2AD35992-86D6-4550-93AB-A46311082C7D}"/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F25A73BC-24FA-4D23-AB6B-BCD51B45D1EF}" type="presOf" srcId="{03EB1FEE-CBF7-4247-956E-F1B749447D86}" destId="{4C37ECED-6B09-4024-AC3A-18B74088132A}" srcOrd="0" destOrd="0" presId="urn:microsoft.com/office/officeart/2005/8/layout/vList2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D7712C0-8646-46BB-A179-D60EAB0F279B}" type="presParOf" srcId="{90591179-5263-40AE-BB7D-830BC848E3AB}" destId="{4C37ECED-6B09-4024-AC3A-18B74088132A}" srcOrd="2" destOrd="0" presId="urn:microsoft.com/office/officeart/2005/8/layout/vList2"/>
    <dgm:cxn modelId="{32204EFA-6EF0-4BC4-94B7-F60CA65E9F6A}" type="presParOf" srcId="{90591179-5263-40AE-BB7D-830BC848E3AB}" destId="{F46F9B5A-379C-45B3-83B2-719F47D17FED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 dirty="0"/>
            <a:t>ペットは</a:t>
          </a:r>
          <a:br>
            <a:rPr kumimoji="1" lang="en-US" altLang="ja-JP" dirty="0"/>
          </a:br>
          <a:r>
            <a:rPr kumimoji="1" lang="ja-JP" altLang="en-US" dirty="0"/>
            <a:t>飼うもの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動物との</a:t>
          </a:r>
          <a:br>
            <a:rPr kumimoji="1" lang="en-US" altLang="ja-JP" dirty="0"/>
          </a:br>
          <a:r>
            <a:rPr kumimoji="1" lang="ja-JP" altLang="en-US" dirty="0"/>
            <a:t>共生</a:t>
          </a:r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</a:t>
          </a:r>
          <a:br>
            <a:rPr kumimoji="1" lang="en-US" altLang="ja-JP" dirty="0"/>
          </a:br>
          <a:r>
            <a:rPr kumimoji="1" lang="ja-JP" altLang="en-US" dirty="0"/>
            <a:t>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85914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C1EA833-D993-43C5-AC6C-F9FD2018FD8D}">
      <dgm:prSet phldrT="[テキスト]"/>
      <dgm:spPr/>
      <dgm:t>
        <a:bodyPr/>
        <a:lstStyle/>
        <a:p>
          <a:r>
            <a:rPr kumimoji="1" lang="ja-JP" altLang="en-US" dirty="0"/>
            <a:t>サービスの統合</a:t>
          </a:r>
        </a:p>
      </dgm:t>
    </dgm:pt>
    <dgm:pt modelId="{7B36FD96-BDB5-4B4D-A78A-0A4113D2ABEA}" type="parTrans" cxnId="{7C6A36FC-0B49-4ECB-9BBA-50BA9B816A80}">
      <dgm:prSet/>
      <dgm:spPr/>
      <dgm:t>
        <a:bodyPr/>
        <a:lstStyle/>
        <a:p>
          <a:endParaRPr kumimoji="1" lang="ja-JP" altLang="en-US"/>
        </a:p>
      </dgm:t>
    </dgm:pt>
    <dgm:pt modelId="{751A1976-B2D0-463D-917F-7A678F9FC4F2}" type="sibTrans" cxnId="{7C6A36FC-0B49-4ECB-9BBA-50BA9B816A80}">
      <dgm:prSet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256535E8-9DB0-485D-A466-56FA40A2569B}" type="pres">
      <dgm:prSet presAssocID="{5455DA4A-80AC-44FD-956F-8E545AD631F3}" presName="oChild" presStyleLbl="fgAcc1" presStyleIdx="0" presStyleCnt="6">
        <dgm:presLayoutVars>
          <dgm:bulletEnabled val="1"/>
        </dgm:presLayoutVars>
      </dgm:prSet>
      <dgm:spPr/>
    </dgm:pt>
    <dgm:pt modelId="{DC942AE7-9A52-4149-A412-E551DE012F2E}" type="pres">
      <dgm:prSet presAssocID="{D1E4D340-1DC1-4A0F-B2A8-6AB8BA7277CF}" presName="outerSibTrans" presStyleCnt="0"/>
      <dgm:spPr/>
    </dgm:pt>
    <dgm:pt modelId="{500B7B36-FC4E-48F7-8644-9DCE616FFB6B}" type="pres">
      <dgm:prSet presAssocID="{95A46704-A05A-49E0-B1F7-E3E4246960ED}" presName="oChild" presStyleLbl="fgAcc1" presStyleIdx="1" presStyleCnt="6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2" presStyleCnt="6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3" presStyleCnt="6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4" presStyleCnt="6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5" presStyleCnt="6">
        <dgm:presLayoutVars>
          <dgm:bulletEnabled val="1"/>
        </dgm:presLayoutVars>
      </dgm:prSet>
      <dgm:spPr/>
    </dgm:pt>
  </dgm:ptLst>
  <dgm:cxnLst>
    <dgm:cxn modelId="{E8FFFB0F-756C-4261-AC96-085B9FF61DA9}" srcId="{4C1EA833-D993-43C5-AC6C-F9FD2018FD8D}" destId="{95A46704-A05A-49E0-B1F7-E3E4246960ED}" srcOrd="1" destOrd="0" parTransId="{8DC99573-A948-4644-8C51-A4E4B531A264}" sibTransId="{0CCFDD14-10CB-4C12-8312-54753B17161D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9167CA79-6BC9-47AE-8ECF-D63FE2E7DE6D}" type="presOf" srcId="{4C1EA833-D993-43C5-AC6C-F9FD2018FD8D}" destId="{2AFCC93A-6946-4D47-A829-E4D6AFB023F0}" srcOrd="0" destOrd="0" presId="urn:microsoft.com/office/officeart/2005/8/layout/target2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03B8ECD5-D82D-42FB-A3C0-535FB7054C62}" type="presOf" srcId="{5455DA4A-80AC-44FD-956F-8E545AD631F3}" destId="{256535E8-9DB0-485D-A466-56FA40A2569B}" srcOrd="0" destOrd="0" presId="urn:microsoft.com/office/officeart/2005/8/layout/target2"/>
    <dgm:cxn modelId="{0A7471D7-52C8-44FC-846A-E75159B60E42}" srcId="{4C1EA833-D993-43C5-AC6C-F9FD2018FD8D}" destId="{5455DA4A-80AC-44FD-956F-8E545AD631F3}" srcOrd="0" destOrd="0" parTransId="{6729A78D-63A2-40D4-A705-F642D4290D67}" sibTransId="{D1E4D340-1DC1-4A0F-B2A8-6AB8BA7277CF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7C6A36FC-0B49-4ECB-9BBA-50BA9B816A80}" srcId="{2F4022D4-87F4-46B3-99FC-74DDDB5EE223}" destId="{4C1EA833-D993-43C5-AC6C-F9FD2018FD8D}" srcOrd="0" destOrd="0" parTransId="{7B36FD96-BDB5-4B4D-A78A-0A4113D2ABEA}" sibTransId="{751A1976-B2D0-463D-917F-7A678F9FC4F2}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6E2D1A11-D738-4D03-BA9F-14767410BA99}" type="presParOf" srcId="{8FC50057-16AA-43F0-A53D-4718B0A2C7E2}" destId="{256535E8-9DB0-485D-A466-56FA40A2569B}" srcOrd="0" destOrd="0" presId="urn:microsoft.com/office/officeart/2005/8/layout/target2"/>
    <dgm:cxn modelId="{BB7ACEB0-9E82-4BB2-8DD3-A0467048137D}" type="presParOf" srcId="{8FC50057-16AA-43F0-A53D-4718B0A2C7E2}" destId="{DC942AE7-9A52-4149-A412-E551DE012F2E}" srcOrd="1" destOrd="0" presId="urn:microsoft.com/office/officeart/2005/8/layout/target2"/>
    <dgm:cxn modelId="{E96AE5BF-50D6-4F93-BFF9-CCB1A50BC71D}" type="presParOf" srcId="{8FC50057-16AA-43F0-A53D-4718B0A2C7E2}" destId="{500B7B36-FC4E-48F7-8644-9DCE616FFB6B}" srcOrd="2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4C37ECED-6B09-4024-AC3A-18B74088132A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的確な分析レポート</a:t>
          </a:r>
          <a:endParaRPr lang="ja-JP" altLang="en-US" sz="2800" kern="1200" dirty="0"/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153099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ペットは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飼うもの</a:t>
          </a:r>
        </a:p>
      </dsp:txBody>
      <dsp:txXfrm>
        <a:off x="241475" y="1446164"/>
        <a:ext cx="2292128" cy="1633633"/>
      </dsp:txXfrm>
    </dsp:sp>
    <dsp:sp modelId="{F4499987-897F-4FEC-977C-B0CA5E5F7452}">
      <dsp:nvSpPr>
        <dsp:cNvPr id="0" name=""/>
        <dsp:cNvSpPr/>
      </dsp:nvSpPr>
      <dsp:spPr>
        <a:xfrm>
          <a:off x="2880360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動物との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共生</a:t>
          </a:r>
        </a:p>
      </dsp:txBody>
      <dsp:txXfrm>
        <a:off x="2968736" y="1446164"/>
        <a:ext cx="2292128" cy="1633633"/>
      </dsp:txXfrm>
    </dsp:sp>
    <dsp:sp modelId="{4B15E055-B6BF-4665-901E-8C1A83ADECF9}">
      <dsp:nvSpPr>
        <dsp:cNvPr id="0" name=""/>
        <dsp:cNvSpPr/>
      </dsp:nvSpPr>
      <dsp:spPr>
        <a:xfrm>
          <a:off x="5607620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ペットの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いる暮らし</a:t>
          </a:r>
        </a:p>
      </dsp:txBody>
      <dsp:txXfrm>
        <a:off x="5695996" y="1446164"/>
        <a:ext cx="2292128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302365"/>
          <a:ext cx="6770712" cy="173648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2975" y="0"/>
          <a:ext cx="1963770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個人経営</a:t>
          </a:r>
        </a:p>
      </dsp:txBody>
      <dsp:txXfrm>
        <a:off x="2975" y="0"/>
        <a:ext cx="1963770" cy="1736486"/>
      </dsp:txXfrm>
    </dsp:sp>
    <dsp:sp modelId="{3DFF622C-ECB0-4E63-8387-3C9879A43650}">
      <dsp:nvSpPr>
        <dsp:cNvPr id="0" name=""/>
        <dsp:cNvSpPr/>
      </dsp:nvSpPr>
      <dsp:spPr>
        <a:xfrm>
          <a:off x="767800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2203243" y="2604730"/>
          <a:ext cx="1687154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デパートの屋上</a:t>
          </a:r>
        </a:p>
      </dsp:txBody>
      <dsp:txXfrm>
        <a:off x="2203243" y="2604730"/>
        <a:ext cx="1687154" cy="1736486"/>
      </dsp:txXfrm>
    </dsp:sp>
    <dsp:sp modelId="{CAD79B92-875F-48C0-BE00-2AC41BC4B318}">
      <dsp:nvSpPr>
        <dsp:cNvPr id="0" name=""/>
        <dsp:cNvSpPr/>
      </dsp:nvSpPr>
      <dsp:spPr>
        <a:xfrm>
          <a:off x="2829759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4126894" y="0"/>
          <a:ext cx="1963770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統合的な居心地のいい空間</a:t>
          </a:r>
        </a:p>
      </dsp:txBody>
      <dsp:txXfrm>
        <a:off x="4126894" y="0"/>
        <a:ext cx="1963770" cy="1736486"/>
      </dsp:txXfrm>
    </dsp:sp>
    <dsp:sp modelId="{0DEB132A-08B3-4789-97E7-605B3746A8EC}">
      <dsp:nvSpPr>
        <dsp:cNvPr id="0" name=""/>
        <dsp:cNvSpPr/>
      </dsp:nvSpPr>
      <dsp:spPr>
        <a:xfrm>
          <a:off x="4891719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7500990" cy="3500462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2716747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サービスの統合</a:t>
          </a:r>
        </a:p>
      </dsp:txBody>
      <dsp:txXfrm>
        <a:off x="87146" y="87146"/>
        <a:ext cx="7326698" cy="3326170"/>
      </dsp:txXfrm>
    </dsp:sp>
    <dsp:sp modelId="{256535E8-9DB0-485D-A466-56FA40A2569B}">
      <dsp:nvSpPr>
        <dsp:cNvPr id="0" name=""/>
        <dsp:cNvSpPr/>
      </dsp:nvSpPr>
      <dsp:spPr>
        <a:xfrm>
          <a:off x="187524" y="875115"/>
          <a:ext cx="1125148" cy="119764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ペット可の飲食店</a:t>
          </a:r>
        </a:p>
      </dsp:txBody>
      <dsp:txXfrm>
        <a:off x="222126" y="909717"/>
        <a:ext cx="1055944" cy="1128439"/>
      </dsp:txXfrm>
    </dsp:sp>
    <dsp:sp modelId="{500B7B36-FC4E-48F7-8644-9DCE616FFB6B}">
      <dsp:nvSpPr>
        <dsp:cNvPr id="0" name=""/>
        <dsp:cNvSpPr/>
      </dsp:nvSpPr>
      <dsp:spPr>
        <a:xfrm>
          <a:off x="187524" y="2127752"/>
          <a:ext cx="1125148" cy="119764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ペット可の宿泊施設</a:t>
          </a:r>
          <a:br>
            <a:rPr kumimoji="1" lang="ja-JP" altLang="en-US" sz="1400" kern="1200" dirty="0"/>
          </a:br>
          <a:r>
            <a:rPr kumimoji="1" lang="ja-JP" altLang="en-US" sz="1400" kern="1200" dirty="0"/>
            <a:t>不動産</a:t>
          </a:r>
        </a:p>
      </dsp:txBody>
      <dsp:txXfrm>
        <a:off x="222126" y="2162354"/>
        <a:ext cx="1055944" cy="1128439"/>
      </dsp:txXfrm>
    </dsp:sp>
    <dsp:sp modelId="{440EED98-B885-4F0C-BDF7-3FE9F42CA537}">
      <dsp:nvSpPr>
        <dsp:cNvPr id="0" name=""/>
        <dsp:cNvSpPr/>
      </dsp:nvSpPr>
      <dsp:spPr>
        <a:xfrm>
          <a:off x="1500198" y="875115"/>
          <a:ext cx="5813267" cy="2450323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1555955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ペットといつも訪れる空間</a:t>
          </a:r>
        </a:p>
      </dsp:txBody>
      <dsp:txXfrm>
        <a:off x="1575554" y="950471"/>
        <a:ext cx="5662555" cy="2299611"/>
      </dsp:txXfrm>
    </dsp:sp>
    <dsp:sp modelId="{AE1CDDEB-5668-4378-8040-7E52DACBD0A2}">
      <dsp:nvSpPr>
        <dsp:cNvPr id="0" name=""/>
        <dsp:cNvSpPr/>
      </dsp:nvSpPr>
      <dsp:spPr>
        <a:xfrm>
          <a:off x="1645529" y="1732728"/>
          <a:ext cx="1162653" cy="6769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トリミング</a:t>
          </a:r>
        </a:p>
      </dsp:txBody>
      <dsp:txXfrm>
        <a:off x="1666348" y="1753547"/>
        <a:ext cx="1121015" cy="635311"/>
      </dsp:txXfrm>
    </dsp:sp>
    <dsp:sp modelId="{07ECA3ED-C865-4101-B298-A2F263475A82}">
      <dsp:nvSpPr>
        <dsp:cNvPr id="0" name=""/>
        <dsp:cNvSpPr/>
      </dsp:nvSpPr>
      <dsp:spPr>
        <a:xfrm>
          <a:off x="1645529" y="2463738"/>
          <a:ext cx="1162653" cy="6769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一時預かり</a:t>
          </a:r>
        </a:p>
      </dsp:txBody>
      <dsp:txXfrm>
        <a:off x="1666348" y="2484557"/>
        <a:ext cx="1121015" cy="635311"/>
      </dsp:txXfrm>
    </dsp:sp>
    <dsp:sp modelId="{9761B8BA-B2C3-4B47-866B-66DE98B32DC3}">
      <dsp:nvSpPr>
        <dsp:cNvPr id="0" name=""/>
        <dsp:cNvSpPr/>
      </dsp:nvSpPr>
      <dsp:spPr>
        <a:xfrm>
          <a:off x="2962891" y="1750231"/>
          <a:ext cx="4163049" cy="1400184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90327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ショップ</a:t>
          </a:r>
        </a:p>
      </dsp:txBody>
      <dsp:txXfrm>
        <a:off x="3005951" y="1793291"/>
        <a:ext cx="4076929" cy="1314064"/>
      </dsp:txXfrm>
    </dsp:sp>
    <dsp:sp modelId="{9B282421-F623-4D70-88DD-122482734E92}">
      <dsp:nvSpPr>
        <dsp:cNvPr id="0" name=""/>
        <dsp:cNvSpPr/>
      </dsp:nvSpPr>
      <dsp:spPr>
        <a:xfrm>
          <a:off x="3066967" y="2380314"/>
          <a:ext cx="1948481" cy="6300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ペット用品</a:t>
          </a:r>
        </a:p>
      </dsp:txBody>
      <dsp:txXfrm>
        <a:off x="3086344" y="2399691"/>
        <a:ext cx="1909727" cy="591329"/>
      </dsp:txXfrm>
    </dsp:sp>
    <dsp:sp modelId="{BF220A24-3956-4AA5-9A5D-0CAD32B22B07}">
      <dsp:nvSpPr>
        <dsp:cNvPr id="0" name=""/>
        <dsp:cNvSpPr/>
      </dsp:nvSpPr>
      <dsp:spPr>
        <a:xfrm>
          <a:off x="5070882" y="2380314"/>
          <a:ext cx="1948481" cy="6300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フード</a:t>
          </a:r>
        </a:p>
      </dsp:txBody>
      <dsp:txXfrm>
        <a:off x="5090259" y="2399691"/>
        <a:ext cx="1909727" cy="591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4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250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4912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812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2420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7104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8146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412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6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54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55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7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2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7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2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48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686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7368" y="2348880"/>
            <a:ext cx="7766936" cy="164630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81422" y="4124672"/>
            <a:ext cx="5414978" cy="1752600"/>
          </a:xfrm>
        </p:spPr>
        <p:txBody>
          <a:bodyPr/>
          <a:lstStyle/>
          <a:p>
            <a:pPr algn="l"/>
            <a:r>
              <a:rPr kumimoji="1" lang="ja-JP" altLang="en-US" dirty="0"/>
              <a:t>株式会社　スペアミント企画</a:t>
            </a:r>
          </a:p>
          <a:p>
            <a:pPr algn="l"/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51584" y="1772817"/>
            <a:ext cx="6347714" cy="3982577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サイトからの集客</a:t>
            </a:r>
          </a:p>
          <a:p>
            <a:pPr lvl="1"/>
            <a:r>
              <a:rPr lang="ja-JP" altLang="en-US" sz="2000" dirty="0"/>
              <a:t>プレゼントを活用したアドレスの確保</a:t>
            </a:r>
          </a:p>
          <a:p>
            <a:r>
              <a:rPr lang="ja-JP" altLang="en-US" sz="2000" dirty="0"/>
              <a:t>商品数と種類の充実</a:t>
            </a:r>
          </a:p>
          <a:p>
            <a:pPr lvl="1"/>
            <a:r>
              <a:rPr lang="ja-JP" altLang="en-US" sz="2000" dirty="0"/>
              <a:t>小動物の用品など</a:t>
            </a:r>
          </a:p>
          <a:p>
            <a:r>
              <a:rPr lang="ja-JP" altLang="en-US" sz="2000" dirty="0"/>
              <a:t>ペット紹介コーナー</a:t>
            </a:r>
          </a:p>
          <a:p>
            <a:r>
              <a:rPr lang="ja-JP" altLang="en-US" sz="2000" dirty="0"/>
              <a:t>リンク集の充実</a:t>
            </a:r>
          </a:p>
          <a:p>
            <a:pPr lvl="1"/>
            <a:r>
              <a:rPr lang="ja-JP" altLang="en-US" sz="2000" dirty="0"/>
              <a:t>獣医さん情報</a:t>
            </a:r>
          </a:p>
          <a:p>
            <a:pPr lvl="1"/>
            <a:r>
              <a:rPr lang="ja-JP" altLang="en-US" sz="2000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9976" y="3573016"/>
            <a:ext cx="3582987" cy="2559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6337DB2-E127-444D-8DD8-A2A91DBE35CF}"/>
              </a:ext>
            </a:extLst>
          </p:cNvPr>
          <p:cNvGrpSpPr/>
          <p:nvPr/>
        </p:nvGrpSpPr>
        <p:grpSpPr>
          <a:xfrm>
            <a:off x="2057664" y="1772816"/>
            <a:ext cx="2994126" cy="4429156"/>
            <a:chOff x="2057664" y="1772816"/>
            <a:chExt cx="2994126" cy="4429156"/>
          </a:xfrm>
        </p:grpSpPr>
        <p:sp>
          <p:nvSpPr>
            <p:cNvPr id="4" name="四角形: 角を丸くする 3"/>
            <p:cNvSpPr/>
            <p:nvPr/>
          </p:nvSpPr>
          <p:spPr>
            <a:xfrm>
              <a:off x="2057664" y="1772816"/>
              <a:ext cx="2994126" cy="4429156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ja-JP" altLang="en-US" dirty="0"/>
                <a:t>ほとんど屋外で飼う</a:t>
              </a:r>
              <a:br>
                <a:rPr lang="ja-JP" altLang="en-US" dirty="0"/>
              </a:br>
              <a:r>
                <a:rPr lang="ja-JP" altLang="en-US" dirty="0"/>
                <a:t>餌は残飯が中心</a:t>
              </a:r>
            </a:p>
          </p:txBody>
        </p:sp>
        <p:sp>
          <p:nvSpPr>
            <p:cNvPr id="5" name="四角形: 角を丸くする 4"/>
            <p:cNvSpPr/>
            <p:nvPr/>
          </p:nvSpPr>
          <p:spPr>
            <a:xfrm>
              <a:off x="2512512" y="2344320"/>
              <a:ext cx="2071702" cy="857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700" dirty="0"/>
                <a:t>ペットは飼うもの</a:t>
              </a:r>
            </a:p>
          </p:txBody>
        </p:sp>
        <p:sp>
          <p:nvSpPr>
            <p:cNvPr id="6" name="四角形: 角を丸くする 5"/>
            <p:cNvSpPr/>
            <p:nvPr/>
          </p:nvSpPr>
          <p:spPr>
            <a:xfrm>
              <a:off x="2512512" y="4773212"/>
              <a:ext cx="2071702" cy="857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700" dirty="0"/>
                <a:t>動物と人との境界</a:t>
              </a: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D4F1F1B-44D1-4CC6-BCAB-3C9D322EFA0B}"/>
              </a:ext>
            </a:extLst>
          </p:cNvPr>
          <p:cNvGrpSpPr/>
          <p:nvPr/>
        </p:nvGrpSpPr>
        <p:grpSpPr>
          <a:xfrm>
            <a:off x="6558258" y="1772816"/>
            <a:ext cx="2994126" cy="4429156"/>
            <a:chOff x="6558258" y="1772816"/>
            <a:chExt cx="2994126" cy="4429156"/>
          </a:xfrm>
        </p:grpSpPr>
        <p:sp>
          <p:nvSpPr>
            <p:cNvPr id="8" name="四角形: 角を丸くする 7"/>
            <p:cNvSpPr/>
            <p:nvPr/>
          </p:nvSpPr>
          <p:spPr>
            <a:xfrm>
              <a:off x="6558258" y="1772816"/>
              <a:ext cx="2994126" cy="4429156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ja-JP" altLang="en-US" dirty="0"/>
                <a:t>室内で飼うことが増える</a:t>
              </a:r>
              <a:br>
                <a:rPr lang="ja-JP" altLang="en-US" dirty="0"/>
              </a:br>
              <a:r>
                <a:rPr lang="ja-JP" altLang="en-US" dirty="0"/>
                <a:t>餌はペットフードを利用</a:t>
              </a:r>
            </a:p>
          </p:txBody>
        </p:sp>
        <p:sp>
          <p:nvSpPr>
            <p:cNvPr id="9" name="四角形: 角を丸くする 8"/>
            <p:cNvSpPr/>
            <p:nvPr/>
          </p:nvSpPr>
          <p:spPr>
            <a:xfrm>
              <a:off x="7019470" y="2346316"/>
              <a:ext cx="2071702" cy="857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ペットは家族</a:t>
              </a:r>
            </a:p>
          </p:txBody>
        </p:sp>
        <p:sp>
          <p:nvSpPr>
            <p:cNvPr id="10" name="四角形: 角を丸くする 9"/>
            <p:cNvSpPr/>
            <p:nvPr/>
          </p:nvSpPr>
          <p:spPr>
            <a:xfrm>
              <a:off x="7019470" y="4773212"/>
              <a:ext cx="2071702" cy="85725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動物との共生</a:t>
              </a:r>
            </a:p>
          </p:txBody>
        </p:sp>
      </p:grpSp>
      <p:sp>
        <p:nvSpPr>
          <p:cNvPr id="11" name="ストライプ矢印 10"/>
          <p:cNvSpPr/>
          <p:nvPr/>
        </p:nvSpPr>
        <p:spPr>
          <a:xfrm>
            <a:off x="5200936" y="3201576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四角形: 角を丸くする 3"/>
          <p:cNvSpPr/>
          <p:nvPr/>
        </p:nvSpPr>
        <p:spPr>
          <a:xfrm>
            <a:off x="3595670" y="4929198"/>
            <a:ext cx="5929354" cy="12858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524100" y="4286256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6080" y="1582922"/>
            <a:ext cx="1940854" cy="2703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906211"/>
              </p:ext>
            </p:extLst>
          </p:nvPr>
        </p:nvGraphicFramePr>
        <p:xfrm>
          <a:off x="2133600" y="1700809"/>
          <a:ext cx="6770712" cy="4341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19F988-4DF4-4A5D-9893-20C246226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719F988-4DF4-4A5D-9893-20C2462267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FF622C-ECB0-4E63-8387-3C9879A436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3DFF622C-ECB0-4E63-8387-3C9879A436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1FFB94-5E54-45B6-AFFE-4A406B47E0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F01FFB94-5E54-45B6-AFFE-4A406B47E0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D79B92-875F-48C0-BE00-2AC41BC4B3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AD79B92-875F-48C0-BE00-2AC41BC4B3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BDEE4C-A201-48FC-B30F-09895851EF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2FBDEE4C-A201-48FC-B30F-09895851EF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EB132A-08B3-4789-97E7-605B3746A8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0DEB132A-08B3-4789-97E7-605B3746A8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5A925D-F89A-4AAF-9A9A-61321E803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CB5A925D-F89A-4AAF-9A9A-61321E8031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67608" y="1497381"/>
            <a:ext cx="6347714" cy="3982577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lang="ja-JP" altLang="en-US" sz="2000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173566017"/>
              </p:ext>
            </p:extLst>
          </p:nvPr>
        </p:nvGraphicFramePr>
        <p:xfrm>
          <a:off x="1992561" y="2664842"/>
          <a:ext cx="7500990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24034" y="1285868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/>
              <a:t>株式会社スペアミント企画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81158" y="2649677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ご清聴ありがとうございました。</a:t>
            </a:r>
          </a:p>
        </p:txBody>
      </p:sp>
      <p:sp>
        <p:nvSpPr>
          <p:cNvPr id="5" name="星: 4 pt 1"/>
          <p:cNvSpPr/>
          <p:nvPr/>
        </p:nvSpPr>
        <p:spPr>
          <a:xfrm>
            <a:off x="1919536" y="764704"/>
            <a:ext cx="720080" cy="720080"/>
          </a:xfrm>
          <a:prstGeom prst="star4">
            <a:avLst/>
          </a:prstGeom>
          <a:solidFill>
            <a:srgbClr val="FFFF00"/>
          </a:solidFill>
          <a:ln>
            <a:solidFill>
              <a:srgbClr val="FFFF99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1.11111E-6 L 0.84453 1.11111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227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9300"/>
                            </p:stCondLst>
                            <p:childTnLst>
                              <p:par>
                                <p:cTn id="2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  <p:bldP spid="5" grpId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四角形: 角を丸くする 4"/>
          <p:cNvSpPr/>
          <p:nvPr/>
        </p:nvSpPr>
        <p:spPr>
          <a:xfrm>
            <a:off x="7524760" y="1643050"/>
            <a:ext cx="1928826" cy="4429156"/>
          </a:xfrm>
          <a:prstGeom prst="round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167438" y="1714488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A545B7B-61D3-4E2C-AF0D-51EF5F30C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6A545B7B-61D3-4E2C-AF0D-51EF5F30C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6A545B7B-61D3-4E2C-AF0D-51EF5F30C1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37ECED-6B09-4024-AC3A-18B740881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C37ECED-6B09-4024-AC3A-18B740881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C37ECED-6B09-4024-AC3A-18B7408813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52DBF3-C9D0-4A07-9A3B-580B94B5A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dgm id="{0D52DBF3-C9D0-4A07-9A3B-580B94B5A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0D52DBF3-C9D0-4A07-9A3B-580B94B5A0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D08AF8-0A5D-4EC0-95E5-3BEC7B409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75D08AF8-0A5D-4EC0-95E5-3BEC7B409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graphicEl>
                                              <a:dgm id="{75D08AF8-0A5D-4EC0-95E5-3BEC7B4090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238480" y="3357562"/>
            <a:ext cx="7358114" cy="3214734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職業を持っている</a:t>
            </a:r>
          </a:p>
          <a:p>
            <a:pPr algn="ctr"/>
            <a:r>
              <a:rPr lang="ja-JP" altLang="en-US" sz="2400" dirty="0"/>
              <a:t>女性の飼育率が高い</a:t>
            </a:r>
          </a:p>
          <a:p>
            <a:pPr algn="ctr"/>
            <a:endParaRPr lang="ja-JP" altLang="en-US" sz="2400" dirty="0"/>
          </a:p>
        </p:txBody>
      </p:sp>
      <p:sp>
        <p:nvSpPr>
          <p:cNvPr id="4" name="爆発 1 3"/>
          <p:cNvSpPr/>
          <p:nvPr/>
        </p:nvSpPr>
        <p:spPr>
          <a:xfrm>
            <a:off x="2095472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45568" y="1928803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9684388"/>
              </p:ext>
            </p:extLst>
          </p:nvPr>
        </p:nvGraphicFramePr>
        <p:xfrm>
          <a:off x="911424" y="1412776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80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264303"/>
              </p:ext>
            </p:extLst>
          </p:nvPr>
        </p:nvGraphicFramePr>
        <p:xfrm>
          <a:off x="2143165" y="1506528"/>
          <a:ext cx="6348413" cy="4730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8088" y="1540443"/>
            <a:ext cx="1800200" cy="168243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1544" y="3933056"/>
            <a:ext cx="2041833" cy="175308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09786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7240" y="3429000"/>
            <a:ext cx="5143536" cy="282630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ペットフード・ペット用品、トリミング、ホテル</a:t>
            </a:r>
          </a:p>
          <a:p>
            <a:r>
              <a:rPr lang="ja-JP" altLang="en-US" sz="3200" dirty="0"/>
              <a:t>にかけるのは</a:t>
            </a:r>
          </a:p>
          <a:p>
            <a:r>
              <a:rPr lang="en-US" altLang="ja-JP" sz="3200" dirty="0"/>
              <a:t>150</a:t>
            </a:r>
            <a:r>
              <a:rPr lang="ja-JP" altLang="en-US" sz="3200" dirty="0"/>
              <a:t>万円</a:t>
            </a:r>
            <a:r>
              <a:rPr lang="en-US" altLang="ja-JP" sz="3200" dirty="0"/>
              <a:t>(</a:t>
            </a:r>
            <a:r>
              <a:rPr lang="ja-JP" altLang="en-US" sz="3200" dirty="0"/>
              <a:t>年間</a:t>
            </a:r>
            <a:r>
              <a:rPr lang="en-US" altLang="ja-JP" sz="3200" dirty="0"/>
              <a:t>10</a:t>
            </a:r>
            <a:r>
              <a:rPr lang="ja-JP" altLang="en-US" sz="3200" dirty="0"/>
              <a:t>万円</a:t>
            </a:r>
            <a:r>
              <a:rPr lang="en-US" altLang="ja-JP" sz="3200" dirty="0"/>
              <a:t>)</a:t>
            </a:r>
            <a:endParaRPr lang="ja-JP" altLang="en-US" sz="3200" dirty="0"/>
          </a:p>
          <a:p>
            <a:endParaRPr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6794998"/>
              </p:ext>
            </p:extLst>
          </p:nvPr>
        </p:nvGraphicFramePr>
        <p:xfrm>
          <a:off x="1952596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29876" y="3584874"/>
            <a:ext cx="2304000" cy="245760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6604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8300" y="3828880"/>
            <a:ext cx="2095998" cy="221359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81224" y="2500307"/>
            <a:ext cx="1357322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9008" y="2357431"/>
            <a:ext cx="2928958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38612" y="4423484"/>
            <a:ext cx="2928958" cy="10772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ペット同伴の宿泊施設</a:t>
            </a: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3094400"/>
              </p:ext>
            </p:extLst>
          </p:nvPr>
        </p:nvGraphicFramePr>
        <p:xfrm>
          <a:off x="983432" y="1556792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573538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2269</TotalTime>
  <Words>315</Words>
  <Application>Microsoft Office PowerPoint</Application>
  <PresentationFormat>ワイド画面</PresentationFormat>
  <Paragraphs>73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ファセット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</vt:lpstr>
      <vt:lpstr>これからのペットショップ</vt:lpstr>
      <vt:lpstr>株式会社スペアミント企画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103</cp:revision>
  <dcterms:created xsi:type="dcterms:W3CDTF">2006-10-07T16:12:30Z</dcterms:created>
  <dcterms:modified xsi:type="dcterms:W3CDTF">2022-02-18T01:48:41Z</dcterms:modified>
</cp:coreProperties>
</file>