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4" r:id="rId9"/>
    <p:sldId id="263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0052" autoAdjust="0"/>
    <p:restoredTop sz="94660"/>
  </p:normalViewPr>
  <p:slideViewPr>
    <p:cSldViewPr>
      <p:cViewPr varScale="1">
        <p:scale>
          <a:sx n="69" d="100"/>
          <a:sy n="69" d="100"/>
        </p:scale>
        <p:origin x="36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688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7100</c:v>
                </c:pt>
                <c:pt idx="1">
                  <c:v>8200</c:v>
                </c:pt>
                <c:pt idx="2">
                  <c:v>9000</c:v>
                </c:pt>
                <c:pt idx="3">
                  <c:v>11000</c:v>
                </c:pt>
                <c:pt idx="4">
                  <c:v>12300</c:v>
                </c:pt>
                <c:pt idx="5">
                  <c:v>13200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3D-4BE3-B048-E2F34E3D5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713104"/>
        <c:axId val="213065200"/>
      </c:barChart>
      <c:catAx>
        <c:axId val="171713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065200"/>
        <c:crosses val="autoZero"/>
        <c:auto val="1"/>
        <c:lblAlgn val="ctr"/>
        <c:lblOffset val="100"/>
        <c:noMultiLvlLbl val="0"/>
      </c:catAx>
      <c:valAx>
        <c:axId val="21306520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ja-JP" altLang="en-US" dirty="0"/>
                  <a:t>億円</a:t>
                </a:r>
              </a:p>
            </c:rich>
          </c:tx>
          <c:layout>
            <c:manualLayout>
              <c:xMode val="edge"/>
              <c:yMode val="edge"/>
              <c:x val="1.0802469135802469E-2"/>
              <c:y val="8.503383699778367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71713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ビタミンＣ</c:v>
                </c:pt>
                <c:pt idx="1">
                  <c:v>ビタミンＢ群</c:v>
                </c:pt>
                <c:pt idx="2">
                  <c:v>カルシウム</c:v>
                </c:pt>
                <c:pt idx="3">
                  <c:v>鉄</c:v>
                </c:pt>
                <c:pt idx="4">
                  <c:v>ブルーベリーエキス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462</c:v>
                </c:pt>
                <c:pt idx="1">
                  <c:v>237</c:v>
                </c:pt>
                <c:pt idx="2">
                  <c:v>229</c:v>
                </c:pt>
                <c:pt idx="3">
                  <c:v>187</c:v>
                </c:pt>
                <c:pt idx="4">
                  <c:v>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45-4FCA-8963-BA64B8CCD1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066376"/>
        <c:axId val="213065592"/>
      </c:barChart>
      <c:catAx>
        <c:axId val="2130663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213065592"/>
        <c:crosses val="autoZero"/>
        <c:auto val="1"/>
        <c:lblAlgn val="ctr"/>
        <c:lblOffset val="100"/>
        <c:noMultiLvlLbl val="0"/>
      </c:catAx>
      <c:valAx>
        <c:axId val="213065592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213066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58B77-0001-4CE2-BFBD-B86E03E2FAE1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C9B08-03B1-4780-AADA-C094BB351C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908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9E1FC-390C-4FBA-9EBF-9EB96CD911BC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7F8CC-A956-48AD-9D4B-136D4E767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142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7F8CC-A956-48AD-9D4B-136D4E7676ED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225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496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21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5634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52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8078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12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036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5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147337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72816"/>
            <a:ext cx="8915400" cy="406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DB06E2E-ADAD-4DB2-BC64-12E4B3CBDDAF}"/>
              </a:ext>
            </a:extLst>
          </p:cNvPr>
          <p:cNvCxnSpPr>
            <a:cxnSpLocks/>
          </p:cNvCxnSpPr>
          <p:nvPr userDrawn="1"/>
        </p:nvCxnSpPr>
        <p:spPr>
          <a:xfrm>
            <a:off x="0" y="1628800"/>
            <a:ext cx="12192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751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37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492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766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5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593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80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871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7735" y="2114434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539B2-2588-4813-94BA-508399A88B30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20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2" r:id="rId1"/>
    <p:sldLayoutId id="2147484233" r:id="rId2"/>
    <p:sldLayoutId id="2147484234" r:id="rId3"/>
    <p:sldLayoutId id="2147484235" r:id="rId4"/>
    <p:sldLayoutId id="2147484236" r:id="rId5"/>
    <p:sldLayoutId id="2147484237" r:id="rId6"/>
    <p:sldLayoutId id="2147484238" r:id="rId7"/>
    <p:sldLayoutId id="2147484239" r:id="rId8"/>
    <p:sldLayoutId id="2147484240" r:id="rId9"/>
    <p:sldLayoutId id="2147484241" r:id="rId10"/>
    <p:sldLayoutId id="2147484242" r:id="rId11"/>
    <p:sldLayoutId id="2147484243" r:id="rId12"/>
    <p:sldLayoutId id="2147484244" r:id="rId13"/>
    <p:sldLayoutId id="2147484245" r:id="rId14"/>
    <p:sldLayoutId id="2147484246" r:id="rId15"/>
    <p:sldLayoutId id="2147484247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000" b="0" kern="1200" cap="none" spc="0">
          <a:ln w="0"/>
          <a:gradFill>
            <a:gsLst>
              <a:gs pos="0">
                <a:schemeClr val="accent5">
                  <a:lumMod val="50000"/>
                </a:schemeClr>
              </a:gs>
              <a:gs pos="50000">
                <a:schemeClr val="accent5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/>
          </a:gradFill>
          <a:effectLst>
            <a:reflection blurRad="6350" stA="53000" endA="300" endPos="35500" dir="5400000" sy="-90000" algn="bl" rotWithShape="0"/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rgbClr val="FFC000"/>
        </a:buClr>
        <a:buFont typeface="Wingdings" panose="05000000000000000000" pitchFamily="2" charset="2"/>
        <a:buChar char="u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rgbClr val="00B0F0"/>
        </a:buClr>
        <a:buFont typeface="Wingdings" panose="05000000000000000000" pitchFamily="2" charset="2"/>
        <a:buChar char="Ø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1000"/>
        </a:spcBef>
        <a:spcAft>
          <a:spcPts val="0"/>
        </a:spcAft>
        <a:buClr>
          <a:srgbClr val="92D050"/>
        </a:buClr>
        <a:buFont typeface="Wingdings" panose="05000000000000000000" pitchFamily="2" charset="2"/>
        <a:buChar char="p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ワンデーサプリのご提案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アップルミント製薬</a:t>
            </a:r>
            <a:endParaRPr kumimoji="1" lang="en-US" altLang="ja-JP" dirty="0"/>
          </a:p>
          <a:p>
            <a:r>
              <a:rPr lang="ja-JP" altLang="en-US" dirty="0"/>
              <a:t>商品企画室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2441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サプリメントを飲んでいる人の問題点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継続して飲めない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いくつもの種類を常時揃えておけない場合がある</a:t>
            </a:r>
            <a:endParaRPr kumimoji="1" lang="en-US" altLang="ja-JP" dirty="0"/>
          </a:p>
          <a:p>
            <a:pPr lvl="2"/>
            <a:r>
              <a:rPr kumimoji="1" lang="en-US" altLang="ja-JP" dirty="0"/>
              <a:t>1</a:t>
            </a:r>
            <a:r>
              <a:rPr kumimoji="1" lang="ja-JP" altLang="en-US" dirty="0"/>
              <a:t>種類を切らしてしまうと効果が期待できない気がする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旅行などの外出時には飲まない</a:t>
            </a:r>
            <a:endParaRPr kumimoji="1" lang="en-US" altLang="ja-JP" dirty="0"/>
          </a:p>
          <a:p>
            <a:pPr lvl="2"/>
            <a:r>
              <a:rPr lang="ja-JP" altLang="en-US" dirty="0"/>
              <a:t>日数分だけ取り分けるのが面倒</a:t>
            </a:r>
            <a:endParaRPr lang="en-US" altLang="ja-JP" dirty="0"/>
          </a:p>
          <a:p>
            <a:pPr marL="630936" lvl="2" indent="0">
              <a:buNone/>
            </a:pPr>
            <a:endParaRPr lang="en-US" altLang="ja-JP" dirty="0"/>
          </a:p>
          <a:p>
            <a:r>
              <a:rPr kumimoji="1" lang="ja-JP" altLang="en-US" dirty="0"/>
              <a:t>ほかの種類は飲んだことがない</a:t>
            </a:r>
            <a:endParaRPr kumimoji="1" lang="en-US" altLang="ja-JP" dirty="0"/>
          </a:p>
          <a:p>
            <a:pPr lvl="1"/>
            <a:r>
              <a:rPr lang="ja-JP" altLang="en-US" dirty="0"/>
              <a:t>効果がよくわからない</a:t>
            </a:r>
            <a:endParaRPr lang="en-US" altLang="ja-JP" dirty="0"/>
          </a:p>
          <a:p>
            <a:pPr lvl="1"/>
            <a:r>
              <a:rPr lang="ja-JP" altLang="en-US" dirty="0"/>
              <a:t>自分に合っているものがわからない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260" y="3717032"/>
            <a:ext cx="2232718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39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</a:t>
            </a:r>
            <a:r>
              <a:rPr lang="ja-JP" altLang="en-US" dirty="0"/>
              <a:t>日分の分包サプリメントの販売</a:t>
            </a:r>
            <a:endParaRPr kumimoji="1" lang="ja-JP" alt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サプリメント</a:t>
            </a:r>
            <a:r>
              <a:rPr lang="en-US" altLang="ja-JP" dirty="0"/>
              <a:t>1</a:t>
            </a:r>
            <a:r>
              <a:rPr lang="ja-JP" altLang="en-US" dirty="0"/>
              <a:t>日分を分包にする</a:t>
            </a:r>
            <a:endParaRPr lang="en-US" altLang="ja-JP" dirty="0"/>
          </a:p>
          <a:p>
            <a:pPr lvl="1"/>
            <a:r>
              <a:rPr lang="ja-JP" altLang="en-US" dirty="0"/>
              <a:t>売れ筋商品の組み合わせ</a:t>
            </a:r>
            <a:endParaRPr lang="en-US" altLang="ja-JP" dirty="0"/>
          </a:p>
          <a:p>
            <a:pPr lvl="2"/>
            <a:r>
              <a:rPr lang="ja-JP" altLang="en-US" dirty="0"/>
              <a:t>人気の高いサプリメント</a:t>
            </a:r>
            <a:endParaRPr lang="en-US" altLang="ja-JP" dirty="0"/>
          </a:p>
          <a:p>
            <a:pPr lvl="2"/>
            <a:r>
              <a:rPr lang="en-US" altLang="ja-JP" dirty="0"/>
              <a:t>30</a:t>
            </a:r>
            <a:r>
              <a:rPr lang="ja-JP" altLang="en-US" dirty="0"/>
              <a:t>日分～</a:t>
            </a:r>
            <a:r>
              <a:rPr lang="en-US" altLang="ja-JP" dirty="0"/>
              <a:t>90</a:t>
            </a:r>
            <a:r>
              <a:rPr lang="ja-JP" altLang="en-US" dirty="0"/>
              <a:t>日分のセット商品</a:t>
            </a:r>
            <a:endParaRPr lang="en-US" altLang="ja-JP" dirty="0"/>
          </a:p>
          <a:p>
            <a:pPr lvl="1"/>
            <a:r>
              <a:rPr lang="ja-JP" altLang="en-US" dirty="0"/>
              <a:t>飲む人に合ったサプリメント</a:t>
            </a:r>
            <a:endParaRPr lang="en-US" altLang="ja-JP" dirty="0"/>
          </a:p>
          <a:p>
            <a:pPr lvl="2"/>
            <a:r>
              <a:rPr lang="ja-JP" altLang="en-US" dirty="0"/>
              <a:t>体の気になる部分（アンケート調査から分析）</a:t>
            </a:r>
            <a:endParaRPr lang="en-US" altLang="ja-JP" dirty="0"/>
          </a:p>
          <a:p>
            <a:pPr lvl="2"/>
            <a:r>
              <a:rPr lang="ja-JP" altLang="en-US" dirty="0"/>
              <a:t>効果をわかりやすく解説</a:t>
            </a:r>
            <a:endParaRPr lang="en-US" altLang="ja-JP" dirty="0"/>
          </a:p>
          <a:p>
            <a:pPr lvl="3"/>
            <a:r>
              <a:rPr lang="ja-JP" altLang="en-US" dirty="0"/>
              <a:t>コンビニエンスストアやドラッグストアに掲示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609812" y="5199907"/>
            <a:ext cx="482453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/>
              <a:t>ワンデーサプリ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8616281" y="2255433"/>
            <a:ext cx="1627195" cy="1768296"/>
            <a:chOff x="0" y="0"/>
            <a:chExt cx="1727827" cy="1688466"/>
          </a:xfrm>
        </p:grpSpPr>
        <p:sp>
          <p:nvSpPr>
            <p:cNvPr id="7" name="円/楕円 174"/>
            <p:cNvSpPr/>
            <p:nvPr/>
          </p:nvSpPr>
          <p:spPr>
            <a:xfrm>
              <a:off x="571500" y="552450"/>
              <a:ext cx="285750" cy="2857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rgbClr val="FFC000">
                  <a:alpha val="53000"/>
                </a:srgb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円/楕円 173"/>
            <p:cNvSpPr/>
            <p:nvPr/>
          </p:nvSpPr>
          <p:spPr>
            <a:xfrm>
              <a:off x="1019175" y="685800"/>
              <a:ext cx="283845" cy="2667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2225">
              <a:solidFill>
                <a:schemeClr val="accent6"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円/楕円 172"/>
            <p:cNvSpPr/>
            <p:nvPr/>
          </p:nvSpPr>
          <p:spPr>
            <a:xfrm>
              <a:off x="981075" y="1114425"/>
              <a:ext cx="257175" cy="228600"/>
            </a:xfrm>
            <a:prstGeom prst="ellipse">
              <a:avLst/>
            </a:prstGeom>
            <a:solidFill>
              <a:srgbClr val="FFFF00">
                <a:alpha val="42000"/>
              </a:srgbClr>
            </a:solidFill>
            <a:ln w="22225">
              <a:solidFill>
                <a:schemeClr val="accent2">
                  <a:lumMod val="60000"/>
                  <a:lumOff val="40000"/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円/楕円 169"/>
            <p:cNvSpPr/>
            <p:nvPr/>
          </p:nvSpPr>
          <p:spPr>
            <a:xfrm>
              <a:off x="133350" y="1066800"/>
              <a:ext cx="285750" cy="2857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rgbClr val="FFC000">
                  <a:alpha val="53000"/>
                </a:srgb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円/楕円 170"/>
            <p:cNvSpPr/>
            <p:nvPr/>
          </p:nvSpPr>
          <p:spPr>
            <a:xfrm>
              <a:off x="133350" y="742950"/>
              <a:ext cx="283845" cy="2667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2225">
              <a:solidFill>
                <a:schemeClr val="accent6"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角丸四角形 11"/>
            <p:cNvSpPr/>
            <p:nvPr/>
          </p:nvSpPr>
          <p:spPr>
            <a:xfrm rot="14672410">
              <a:off x="142875" y="781050"/>
              <a:ext cx="646430" cy="268605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1">
                    <a:lumMod val="20000"/>
                    <a:lumOff val="80000"/>
                  </a:schemeClr>
                </a:gs>
                <a:gs pos="7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 rot="17965018">
              <a:off x="495300" y="1057275"/>
              <a:ext cx="647700" cy="251460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4">
                    <a:lumMod val="20000"/>
                    <a:lumOff val="80000"/>
                  </a:schemeClr>
                </a:gs>
                <a:gs pos="70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 rot="1494656">
              <a:off x="0" y="0"/>
              <a:ext cx="1442077" cy="1688466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1000"/>
              </a:schemeClr>
            </a:solidFill>
            <a:ln>
              <a:solidFill>
                <a:schemeClr val="accent1">
                  <a:shade val="50000"/>
                  <a:alpha val="4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 rot="1494656">
              <a:off x="285750" y="66675"/>
              <a:ext cx="1442077" cy="286675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1000"/>
              </a:schemeClr>
            </a:solidFill>
            <a:ln>
              <a:solidFill>
                <a:schemeClr val="accent1">
                  <a:shade val="50000"/>
                  <a:alpha val="4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3801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サプリメント市場動向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4633373"/>
              </p:ext>
            </p:extLst>
          </p:nvPr>
        </p:nvGraphicFramePr>
        <p:xfrm>
          <a:off x="1981200" y="2204865"/>
          <a:ext cx="8229600" cy="3921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8253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よく飲むサプリメント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4617896"/>
              </p:ext>
            </p:extLst>
          </p:nvPr>
        </p:nvGraphicFramePr>
        <p:xfrm>
          <a:off x="3467100" y="2133600"/>
          <a:ext cx="65913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1090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気になる体の悩み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6532338"/>
              </p:ext>
            </p:extLst>
          </p:nvPr>
        </p:nvGraphicFramePr>
        <p:xfrm>
          <a:off x="1991544" y="2060847"/>
          <a:ext cx="8291264" cy="4065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8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4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79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順位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目の疲れ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体型（ぜい肉）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肩こり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肩こり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腰痛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目の疲れ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ストレス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肌荒れ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体型（ぜい肉）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ストレス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高血圧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冷え性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41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タイプ別分包サプリメント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スタンダード</a:t>
            </a:r>
            <a:endParaRPr kumimoji="1" lang="en-US" altLang="ja-JP" dirty="0"/>
          </a:p>
          <a:p>
            <a:pPr lvl="1"/>
            <a:r>
              <a:rPr lang="ja-JP" altLang="en-US" dirty="0"/>
              <a:t>人気の高いサプリメントの組み合わせ</a:t>
            </a:r>
            <a:endParaRPr lang="en-US" altLang="ja-JP" dirty="0"/>
          </a:p>
          <a:p>
            <a:r>
              <a:rPr kumimoji="1" lang="ja-JP" altLang="en-US" dirty="0"/>
              <a:t>疲労回復</a:t>
            </a:r>
            <a:endParaRPr kumimoji="1" lang="en-US" altLang="ja-JP" dirty="0"/>
          </a:p>
          <a:p>
            <a:pPr lvl="1"/>
            <a:r>
              <a:rPr lang="ja-JP" altLang="en-US" dirty="0"/>
              <a:t>肩こり、眼精疲労に効くサプリメント</a:t>
            </a:r>
            <a:endParaRPr lang="en-US" altLang="ja-JP" dirty="0"/>
          </a:p>
          <a:p>
            <a:r>
              <a:rPr kumimoji="1" lang="ja-JP" altLang="en-US" dirty="0"/>
              <a:t>ダイエット</a:t>
            </a:r>
            <a:endParaRPr kumimoji="1" lang="en-US" altLang="ja-JP" dirty="0"/>
          </a:p>
          <a:p>
            <a:pPr lvl="1"/>
            <a:r>
              <a:rPr lang="ja-JP" altLang="en-US" dirty="0"/>
              <a:t>脂肪燃焼効率を促すサプリメント</a:t>
            </a:r>
            <a:endParaRPr kumimoji="1" lang="ja-JP" altLang="en-US" dirty="0"/>
          </a:p>
        </p:txBody>
      </p:sp>
      <p:sp>
        <p:nvSpPr>
          <p:cNvPr id="6" name="右矢印​​ 5"/>
          <p:cNvSpPr/>
          <p:nvPr/>
        </p:nvSpPr>
        <p:spPr>
          <a:xfrm>
            <a:off x="2783632" y="5157192"/>
            <a:ext cx="100811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07768" y="5085184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3</a:t>
            </a:r>
            <a:r>
              <a:rPr lang="ja-JP" altLang="en-US" dirty="0" err="1"/>
              <a:t>つの</a:t>
            </a:r>
            <a:r>
              <a:rPr lang="ja-JP" altLang="en-US" dirty="0"/>
              <a:t>タイプ別サプリメントを</a:t>
            </a:r>
            <a:endParaRPr lang="en-US" altLang="ja-JP" dirty="0"/>
          </a:p>
          <a:p>
            <a:r>
              <a:rPr lang="en-US" altLang="ja-JP" dirty="0"/>
              <a:t>1</a:t>
            </a:r>
            <a:r>
              <a:rPr lang="ja-JP" altLang="en-US" dirty="0"/>
              <a:t>日分の分包にして</a:t>
            </a:r>
            <a:endParaRPr lang="en-US" altLang="ja-JP" dirty="0"/>
          </a:p>
          <a:p>
            <a:r>
              <a:rPr lang="ja-JP" altLang="en-US" dirty="0"/>
              <a:t>商品化する</a:t>
            </a:r>
          </a:p>
        </p:txBody>
      </p:sp>
      <p:grpSp>
        <p:nvGrpSpPr>
          <p:cNvPr id="66" name="グループ化 65"/>
          <p:cNvGrpSpPr/>
          <p:nvPr/>
        </p:nvGrpSpPr>
        <p:grpSpPr>
          <a:xfrm>
            <a:off x="7608168" y="4659249"/>
            <a:ext cx="2450232" cy="1643959"/>
            <a:chOff x="0" y="0"/>
            <a:chExt cx="2676525" cy="1962150"/>
          </a:xfrm>
        </p:grpSpPr>
        <p:grpSp>
          <p:nvGrpSpPr>
            <p:cNvPr id="67" name="グループ化 66"/>
            <p:cNvGrpSpPr/>
            <p:nvPr/>
          </p:nvGrpSpPr>
          <p:grpSpPr>
            <a:xfrm rot="19194974">
              <a:off x="0" y="0"/>
              <a:ext cx="1533525" cy="1152525"/>
              <a:chOff x="0" y="0"/>
              <a:chExt cx="1533525" cy="1152525"/>
            </a:xfrm>
          </p:grpSpPr>
          <p:sp>
            <p:nvSpPr>
              <p:cNvPr id="106" name="角丸四角形 105"/>
              <p:cNvSpPr/>
              <p:nvPr/>
            </p:nvSpPr>
            <p:spPr>
              <a:xfrm rot="1075258">
                <a:off x="0" y="0"/>
                <a:ext cx="1533525" cy="1152525"/>
              </a:xfrm>
              <a:prstGeom prst="roundRect">
                <a:avLst/>
              </a:prstGeom>
              <a:gradFill>
                <a:gsLst>
                  <a:gs pos="0">
                    <a:srgbClr val="FCE8F8">
                      <a:lumMod val="14000"/>
                      <a:lumOff val="86000"/>
                    </a:srgbClr>
                  </a:gs>
                  <a:gs pos="88983">
                    <a:srgbClr val="FDE0F5"/>
                  </a:gs>
                  <a:gs pos="77000">
                    <a:srgbClr val="FCE8F8"/>
                  </a:gs>
                  <a:gs pos="100000">
                    <a:srgbClr val="FDD9F3"/>
                  </a:gs>
                </a:gsLst>
                <a:lin ang="5400000" scaled="1"/>
              </a:gradFill>
              <a:ln>
                <a:solidFill>
                  <a:srgbClr val="FA98DE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07" name="グループ化 106"/>
              <p:cNvGrpSpPr/>
              <p:nvPr/>
            </p:nvGrpSpPr>
            <p:grpSpPr>
              <a:xfrm rot="1075258">
                <a:off x="304800" y="190500"/>
                <a:ext cx="933450" cy="742950"/>
                <a:chOff x="0" y="0"/>
                <a:chExt cx="933450" cy="742950"/>
              </a:xfrm>
            </p:grpSpPr>
            <p:sp>
              <p:nvSpPr>
                <p:cNvPr id="108" name="ブローチ 107"/>
                <p:cNvSpPr/>
                <p:nvPr/>
              </p:nvSpPr>
              <p:spPr>
                <a:xfrm>
                  <a:off x="0" y="0"/>
                  <a:ext cx="933450" cy="742950"/>
                </a:xfrm>
                <a:prstGeom prst="plaqu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 cmpd="dbl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1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Arial" panose="020B0604020202020204" pitchFamily="34" charset="0"/>
                    </a:rPr>
                    <a:t>1day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ts val="1200"/>
                    </a:lnSpc>
                  </a:pPr>
                  <a:r>
                    <a:rPr lang="en-US" sz="9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supplement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09" name="グループ化 108"/>
                <p:cNvGrpSpPr/>
                <p:nvPr/>
              </p:nvGrpSpPr>
              <p:grpSpPr>
                <a:xfrm>
                  <a:off x="371475" y="523875"/>
                  <a:ext cx="152400" cy="152400"/>
                  <a:chOff x="0" y="0"/>
                  <a:chExt cx="361950" cy="371475"/>
                </a:xfrm>
              </p:grpSpPr>
              <p:sp>
                <p:nvSpPr>
                  <p:cNvPr id="120" name="ハート 119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ハート 120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ハート 121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" name="ハート 122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" name="グループ化 109"/>
                <p:cNvGrpSpPr/>
                <p:nvPr/>
              </p:nvGrpSpPr>
              <p:grpSpPr>
                <a:xfrm>
                  <a:off x="666750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116" name="ハート 115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ハート 116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ハート 117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ハート 118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" name="グループ化 110"/>
                <p:cNvGrpSpPr/>
                <p:nvPr/>
              </p:nvGrpSpPr>
              <p:grpSpPr>
                <a:xfrm>
                  <a:off x="161925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112" name="ハート 111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ハート 112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" name="ハート 113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ハート 114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8" name="グループ化 67"/>
            <p:cNvGrpSpPr/>
            <p:nvPr/>
          </p:nvGrpSpPr>
          <p:grpSpPr>
            <a:xfrm rot="1075258">
              <a:off x="1143000" y="247650"/>
              <a:ext cx="1533525" cy="1152525"/>
              <a:chOff x="0" y="0"/>
              <a:chExt cx="1533525" cy="1152525"/>
            </a:xfrm>
          </p:grpSpPr>
          <p:sp>
            <p:nvSpPr>
              <p:cNvPr id="88" name="角丸四角形 87"/>
              <p:cNvSpPr/>
              <p:nvPr/>
            </p:nvSpPr>
            <p:spPr>
              <a:xfrm>
                <a:off x="0" y="0"/>
                <a:ext cx="1533525" cy="115252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25000"/>
                      <a:lumOff val="75000"/>
                    </a:schemeClr>
                  </a:gs>
                  <a:gs pos="99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9" name="グループ化 88"/>
              <p:cNvGrpSpPr/>
              <p:nvPr/>
            </p:nvGrpSpPr>
            <p:grpSpPr>
              <a:xfrm>
                <a:off x="304800" y="190500"/>
                <a:ext cx="933450" cy="742950"/>
                <a:chOff x="0" y="0"/>
                <a:chExt cx="933450" cy="742950"/>
              </a:xfrm>
            </p:grpSpPr>
            <p:sp>
              <p:nvSpPr>
                <p:cNvPr id="90" name="ブローチ 89"/>
                <p:cNvSpPr/>
                <p:nvPr/>
              </p:nvSpPr>
              <p:spPr>
                <a:xfrm>
                  <a:off x="0" y="0"/>
                  <a:ext cx="933450" cy="742950"/>
                </a:xfrm>
                <a:prstGeom prst="plaqu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 cmpd="dbl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1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Arial" panose="020B0604020202020204" pitchFamily="34" charset="0"/>
                    </a:rPr>
                    <a:t>1day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ts val="1200"/>
                    </a:lnSpc>
                  </a:pPr>
                  <a:r>
                    <a:rPr lang="en-US" sz="9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supplement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91" name="グループ化 90"/>
                <p:cNvGrpSpPr/>
                <p:nvPr/>
              </p:nvGrpSpPr>
              <p:grpSpPr>
                <a:xfrm>
                  <a:off x="371475" y="523875"/>
                  <a:ext cx="152400" cy="152400"/>
                  <a:chOff x="0" y="0"/>
                  <a:chExt cx="361950" cy="371475"/>
                </a:xfrm>
              </p:grpSpPr>
              <p:sp>
                <p:nvSpPr>
                  <p:cNvPr id="102" name="ハート 101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ハート 102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ハート 103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ハート 104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" name="グループ化 91"/>
                <p:cNvGrpSpPr/>
                <p:nvPr/>
              </p:nvGrpSpPr>
              <p:grpSpPr>
                <a:xfrm>
                  <a:off x="666750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98" name="ハート 97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ハート 98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ハート 99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ハート 100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3" name="グループ化 92"/>
                <p:cNvGrpSpPr/>
                <p:nvPr/>
              </p:nvGrpSpPr>
              <p:grpSpPr>
                <a:xfrm>
                  <a:off x="161925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94" name="ハート 93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ハート 94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6" name="ハート 95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ハート 96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9" name="グループ化 68"/>
            <p:cNvGrpSpPr/>
            <p:nvPr/>
          </p:nvGrpSpPr>
          <p:grpSpPr>
            <a:xfrm rot="19731735">
              <a:off x="171450" y="809625"/>
              <a:ext cx="1533525" cy="1152525"/>
              <a:chOff x="0" y="0"/>
              <a:chExt cx="1533525" cy="1152525"/>
            </a:xfrm>
          </p:grpSpPr>
          <p:sp>
            <p:nvSpPr>
              <p:cNvPr id="70" name="角丸四角形 69"/>
              <p:cNvSpPr/>
              <p:nvPr/>
            </p:nvSpPr>
            <p:spPr>
              <a:xfrm rot="1075258">
                <a:off x="0" y="0"/>
                <a:ext cx="1533525" cy="1152525"/>
              </a:xfrm>
              <a:prstGeom prst="roundRect">
                <a:avLst/>
              </a:prstGeom>
              <a:gradFill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99000">
                    <a:schemeClr val="accent6">
                      <a:lumMod val="40000"/>
                      <a:lumOff val="60000"/>
                    </a:schemeClr>
                  </a:gs>
                  <a:gs pos="86000">
                    <a:schemeClr val="accent6">
                      <a:lumMod val="20000"/>
                      <a:lumOff val="80000"/>
                    </a:schemeClr>
                  </a:gs>
                  <a:gs pos="67000">
                    <a:schemeClr val="accent6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 rot="1075258">
                <a:off x="304800" y="190500"/>
                <a:ext cx="933450" cy="742950"/>
                <a:chOff x="0" y="0"/>
                <a:chExt cx="933450" cy="742950"/>
              </a:xfrm>
            </p:grpSpPr>
            <p:sp>
              <p:nvSpPr>
                <p:cNvPr id="72" name="ブローチ 71"/>
                <p:cNvSpPr/>
                <p:nvPr/>
              </p:nvSpPr>
              <p:spPr>
                <a:xfrm>
                  <a:off x="0" y="0"/>
                  <a:ext cx="933450" cy="742950"/>
                </a:xfrm>
                <a:prstGeom prst="plaqu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 cmpd="dbl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1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Arial" panose="020B0604020202020204" pitchFamily="34" charset="0"/>
                    </a:rPr>
                    <a:t>1day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ts val="1200"/>
                    </a:lnSpc>
                  </a:pPr>
                  <a:r>
                    <a:rPr lang="en-US" sz="9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supplement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73" name="グループ化 72"/>
                <p:cNvGrpSpPr/>
                <p:nvPr/>
              </p:nvGrpSpPr>
              <p:grpSpPr>
                <a:xfrm>
                  <a:off x="371475" y="523875"/>
                  <a:ext cx="152400" cy="152400"/>
                  <a:chOff x="0" y="0"/>
                  <a:chExt cx="361950" cy="371475"/>
                </a:xfrm>
              </p:grpSpPr>
              <p:sp>
                <p:nvSpPr>
                  <p:cNvPr id="84" name="ハート 83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ハート 84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6" name="ハート 85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7" name="ハート 86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666750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80" name="ハート 79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1" name="ハート 80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2" name="ハート 81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3" name="ハート 82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" name="グループ化 74"/>
                <p:cNvGrpSpPr/>
                <p:nvPr/>
              </p:nvGrpSpPr>
              <p:grpSpPr>
                <a:xfrm>
                  <a:off x="161925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76" name="ハート 75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ハート 76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8" name="ハート 77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ハート 78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122518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期待できる効果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外出先に携帯できる</a:t>
            </a:r>
            <a:endParaRPr kumimoji="1" lang="en-US" altLang="ja-JP" dirty="0"/>
          </a:p>
          <a:p>
            <a:pPr lvl="1"/>
            <a:r>
              <a:rPr lang="ja-JP" altLang="en-US" dirty="0"/>
              <a:t>旅先や出張先でも飲める</a:t>
            </a:r>
            <a:endParaRPr lang="en-US" altLang="ja-JP" dirty="0"/>
          </a:p>
          <a:p>
            <a:r>
              <a:rPr kumimoji="1" lang="ja-JP" altLang="en-US" dirty="0"/>
              <a:t>わずらわしさの解消</a:t>
            </a:r>
            <a:endParaRPr kumimoji="1" lang="en-US" altLang="ja-JP" dirty="0"/>
          </a:p>
          <a:p>
            <a:pPr lvl="1"/>
            <a:r>
              <a:rPr lang="ja-JP" altLang="en-US" dirty="0"/>
              <a:t>複数のパッケージから出さなくて済む</a:t>
            </a:r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kumimoji="1" lang="en-US" altLang="ja-JP" dirty="0"/>
          </a:p>
        </p:txBody>
      </p:sp>
      <p:sp>
        <p:nvSpPr>
          <p:cNvPr id="4" name="爆発 2 3"/>
          <p:cNvSpPr/>
          <p:nvPr/>
        </p:nvSpPr>
        <p:spPr>
          <a:xfrm>
            <a:off x="6748006" y="3988339"/>
            <a:ext cx="3528392" cy="217399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売上に</a:t>
            </a:r>
            <a:endParaRPr lang="en-US" altLang="ja-JP" sz="2400" dirty="0"/>
          </a:p>
          <a:p>
            <a:pPr algn="ctr"/>
            <a:r>
              <a:rPr lang="ja-JP" altLang="en-US" sz="2400" dirty="0"/>
              <a:t>つながる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4170413"/>
            <a:ext cx="2371146" cy="199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139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今後</a:t>
            </a:r>
            <a:r>
              <a:rPr kumimoji="1" lang="ja-JP" altLang="en-US" dirty="0"/>
              <a:t>の展開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季節ごとの商品</a:t>
            </a:r>
            <a:endParaRPr kumimoji="1" lang="en-US" altLang="ja-JP" dirty="0"/>
          </a:p>
          <a:p>
            <a:pPr lvl="1"/>
            <a:r>
              <a:rPr lang="ja-JP" altLang="en-US" dirty="0"/>
              <a:t>花粉症対策</a:t>
            </a:r>
            <a:endParaRPr lang="en-US" altLang="ja-JP" dirty="0"/>
          </a:p>
          <a:p>
            <a:pPr lvl="2"/>
            <a:r>
              <a:rPr lang="ja-JP" altLang="en-US" dirty="0"/>
              <a:t>しその葉エキス、甜茶</a:t>
            </a:r>
            <a:endParaRPr lang="en-US" altLang="ja-JP" dirty="0"/>
          </a:p>
          <a:p>
            <a:pPr lvl="1"/>
            <a:r>
              <a:rPr lang="ja-JP" altLang="en-US" dirty="0"/>
              <a:t>夏バテ防止</a:t>
            </a:r>
            <a:endParaRPr lang="en-US" altLang="ja-JP" dirty="0"/>
          </a:p>
          <a:p>
            <a:pPr lvl="2"/>
            <a:r>
              <a:rPr lang="ja-JP" altLang="en-US" dirty="0"/>
              <a:t>ビタミンＢ</a:t>
            </a:r>
            <a:r>
              <a:rPr lang="en-US" altLang="ja-JP" dirty="0"/>
              <a:t>1</a:t>
            </a:r>
            <a:r>
              <a:rPr lang="ja-JP" altLang="en-US" dirty="0" err="1"/>
              <a:t>、</a:t>
            </a:r>
            <a:r>
              <a:rPr lang="ja-JP" altLang="en-US" dirty="0"/>
              <a:t>Ｂ</a:t>
            </a:r>
            <a:r>
              <a:rPr lang="en-US" altLang="ja-JP" dirty="0"/>
              <a:t>2</a:t>
            </a:r>
            <a:r>
              <a:rPr lang="ja-JP" altLang="en-US" dirty="0" err="1"/>
              <a:t>、</a:t>
            </a:r>
            <a:r>
              <a:rPr lang="ja-JP" altLang="en-US" dirty="0"/>
              <a:t>クエン酸</a:t>
            </a:r>
            <a:endParaRPr lang="en-US" altLang="ja-JP" dirty="0"/>
          </a:p>
          <a:p>
            <a:r>
              <a:rPr lang="ja-JP" altLang="en-US" dirty="0"/>
              <a:t>女性向け商品</a:t>
            </a:r>
            <a:endParaRPr lang="en-US" altLang="ja-JP" dirty="0"/>
          </a:p>
          <a:p>
            <a:pPr lvl="1"/>
            <a:r>
              <a:rPr lang="ja-JP" altLang="en-US" dirty="0"/>
              <a:t>美肌商品</a:t>
            </a:r>
            <a:endParaRPr lang="en-US" altLang="ja-JP" dirty="0"/>
          </a:p>
          <a:p>
            <a:pPr lvl="2"/>
            <a:r>
              <a:rPr lang="ja-JP" altLang="en-US" dirty="0"/>
              <a:t>コラーゲン、コエンザイム</a:t>
            </a:r>
            <a:endParaRPr lang="en-US" altLang="ja-JP" dirty="0"/>
          </a:p>
          <a:p>
            <a:pPr lvl="1"/>
            <a:r>
              <a:rPr lang="ja-JP" altLang="en-US" dirty="0"/>
              <a:t>冷え性対策</a:t>
            </a:r>
            <a:endParaRPr lang="en-US" altLang="ja-JP" dirty="0"/>
          </a:p>
          <a:p>
            <a:pPr lvl="2"/>
            <a:r>
              <a:rPr lang="ja-JP" altLang="en-US" dirty="0"/>
              <a:t>マカ、カプサイシン</a:t>
            </a:r>
            <a:endParaRPr lang="en-US" altLang="ja-JP" dirty="0"/>
          </a:p>
        </p:txBody>
      </p:sp>
      <p:grpSp>
        <p:nvGrpSpPr>
          <p:cNvPr id="27" name="グループ化 26"/>
          <p:cNvGrpSpPr/>
          <p:nvPr/>
        </p:nvGrpSpPr>
        <p:grpSpPr>
          <a:xfrm>
            <a:off x="7536160" y="2564904"/>
            <a:ext cx="2182666" cy="2069634"/>
            <a:chOff x="0" y="0"/>
            <a:chExt cx="1238250" cy="1181100"/>
          </a:xfrm>
        </p:grpSpPr>
        <p:sp>
          <p:nvSpPr>
            <p:cNvPr id="28" name="角丸四角形 27"/>
            <p:cNvSpPr/>
            <p:nvPr/>
          </p:nvSpPr>
          <p:spPr>
            <a:xfrm rot="14434266">
              <a:off x="600075" y="904875"/>
              <a:ext cx="328891" cy="157130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1">
                    <a:lumMod val="20000"/>
                    <a:lumOff val="80000"/>
                  </a:schemeClr>
                </a:gs>
                <a:gs pos="7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角丸四角形 28"/>
            <p:cNvSpPr/>
            <p:nvPr/>
          </p:nvSpPr>
          <p:spPr>
            <a:xfrm rot="18939208">
              <a:off x="828675" y="209550"/>
              <a:ext cx="328891" cy="157130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1">
                    <a:lumMod val="20000"/>
                    <a:lumOff val="80000"/>
                  </a:schemeClr>
                </a:gs>
                <a:gs pos="7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角丸四角形 29"/>
            <p:cNvSpPr/>
            <p:nvPr/>
          </p:nvSpPr>
          <p:spPr>
            <a:xfrm rot="12392622">
              <a:off x="123825" y="571500"/>
              <a:ext cx="346960" cy="150121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4">
                    <a:lumMod val="20000"/>
                    <a:lumOff val="80000"/>
                  </a:schemeClr>
                </a:gs>
                <a:gs pos="70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円/楕円 159"/>
            <p:cNvSpPr/>
            <p:nvPr/>
          </p:nvSpPr>
          <p:spPr>
            <a:xfrm>
              <a:off x="485775" y="276225"/>
              <a:ext cx="288000" cy="252000"/>
            </a:xfrm>
            <a:prstGeom prst="ellipse">
              <a:avLst/>
            </a:prstGeom>
            <a:solidFill>
              <a:srgbClr val="FFFF00">
                <a:alpha val="42000"/>
              </a:srgbClr>
            </a:solidFill>
            <a:ln w="22225">
              <a:solidFill>
                <a:schemeClr val="accent2">
                  <a:lumMod val="60000"/>
                  <a:lumOff val="40000"/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ハート 31"/>
            <p:cNvSpPr/>
            <p:nvPr/>
          </p:nvSpPr>
          <p:spPr>
            <a:xfrm rot="4537720">
              <a:off x="285750" y="457200"/>
              <a:ext cx="352425" cy="257175"/>
            </a:xfrm>
            <a:prstGeom prst="heart">
              <a:avLst/>
            </a:prstGeom>
            <a:gradFill>
              <a:gsLst>
                <a:gs pos="90000">
                  <a:schemeClr val="accent1">
                    <a:lumMod val="5000"/>
                    <a:lumOff val="95000"/>
                  </a:schemeClr>
                </a:gs>
                <a:gs pos="3000">
                  <a:srgbClr val="FF8989"/>
                </a:gs>
              </a:gsLst>
              <a:lin ang="5400000" scaled="1"/>
            </a:gra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ハート 32"/>
            <p:cNvSpPr/>
            <p:nvPr/>
          </p:nvSpPr>
          <p:spPr>
            <a:xfrm rot="20379809">
              <a:off x="438150" y="704850"/>
              <a:ext cx="352425" cy="257175"/>
            </a:xfrm>
            <a:prstGeom prst="heart">
              <a:avLst/>
            </a:prstGeom>
            <a:gradFill>
              <a:gsLst>
                <a:gs pos="90000">
                  <a:schemeClr val="accent1">
                    <a:lumMod val="5000"/>
                    <a:lumOff val="95000"/>
                  </a:schemeClr>
                </a:gs>
                <a:gs pos="3000">
                  <a:schemeClr val="accent4"/>
                </a:gs>
              </a:gsLst>
              <a:lin ang="5400000" scaled="1"/>
            </a:gra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ハート 33"/>
            <p:cNvSpPr/>
            <p:nvPr/>
          </p:nvSpPr>
          <p:spPr>
            <a:xfrm rot="1151919">
              <a:off x="695325" y="438150"/>
              <a:ext cx="352425" cy="257175"/>
            </a:xfrm>
            <a:prstGeom prst="heart">
              <a:avLst/>
            </a:prstGeom>
            <a:gradFill>
              <a:gsLst>
                <a:gs pos="90000">
                  <a:schemeClr val="accent1">
                    <a:lumMod val="5000"/>
                    <a:lumOff val="95000"/>
                  </a:schemeClr>
                </a:gs>
                <a:gs pos="3000">
                  <a:schemeClr val="accent6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円/楕円 160"/>
            <p:cNvSpPr/>
            <p:nvPr/>
          </p:nvSpPr>
          <p:spPr>
            <a:xfrm>
              <a:off x="809625" y="723900"/>
              <a:ext cx="288000" cy="252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rgbClr val="FFC000">
                  <a:alpha val="53000"/>
                </a:srgb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円/楕円 179"/>
            <p:cNvSpPr/>
            <p:nvPr/>
          </p:nvSpPr>
          <p:spPr>
            <a:xfrm>
              <a:off x="247650" y="819150"/>
              <a:ext cx="288000" cy="252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2225">
              <a:solidFill>
                <a:schemeClr val="accent6"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直方体 36"/>
            <p:cNvSpPr/>
            <p:nvPr/>
          </p:nvSpPr>
          <p:spPr>
            <a:xfrm>
              <a:off x="0" y="0"/>
              <a:ext cx="1238250" cy="1181100"/>
            </a:xfrm>
            <a:prstGeom prst="cube">
              <a:avLst>
                <a:gd name="adj" fmla="val 26250"/>
              </a:avLst>
            </a:prstGeom>
            <a:gradFill>
              <a:gsLst>
                <a:gs pos="35980">
                  <a:schemeClr val="bg1">
                    <a:alpha val="6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>
              <a:solidFill>
                <a:srgbClr val="FF89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131230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1020</TotalTime>
  <Words>297</Words>
  <Application>Microsoft Office PowerPoint</Application>
  <PresentationFormat>ワイド画面</PresentationFormat>
  <Paragraphs>89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Brush Script Std</vt:lpstr>
      <vt:lpstr>Arial</vt:lpstr>
      <vt:lpstr>Calibri</vt:lpstr>
      <vt:lpstr>Century Gothic</vt:lpstr>
      <vt:lpstr>Wingdings</vt:lpstr>
      <vt:lpstr>Wingdings 3</vt:lpstr>
      <vt:lpstr>ウィスプ</vt:lpstr>
      <vt:lpstr>ワンデーサプリのご提案</vt:lpstr>
      <vt:lpstr>サプリメントを飲んでいる人の問題点</vt:lpstr>
      <vt:lpstr>1日分の分包サプリメントの販売</vt:lpstr>
      <vt:lpstr>サプリメント市場動向</vt:lpstr>
      <vt:lpstr>よく飲むサプリメント</vt:lpstr>
      <vt:lpstr>気になる体の悩み</vt:lpstr>
      <vt:lpstr>タイプ別分包サプリメント</vt:lpstr>
      <vt:lpstr>期待できる効果</vt:lpstr>
      <vt:lpstr>今後の展開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ワンデイサプリ</dc:title>
  <dc:creator>01 User</dc:creator>
  <cp:lastModifiedBy>01 User</cp:lastModifiedBy>
  <cp:revision>48</cp:revision>
  <dcterms:created xsi:type="dcterms:W3CDTF">2010-01-30T11:23:55Z</dcterms:created>
  <dcterms:modified xsi:type="dcterms:W3CDTF">2022-02-28T05:19:59Z</dcterms:modified>
</cp:coreProperties>
</file>